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80" r:id="rId3"/>
    <p:sldId id="281" r:id="rId4"/>
    <p:sldId id="282" r:id="rId5"/>
    <p:sldId id="287" r:id="rId6"/>
    <p:sldId id="283" r:id="rId7"/>
    <p:sldId id="285" r:id="rId8"/>
  </p:sldIdLst>
  <p:sldSz cx="13439775" cy="7559675"/>
  <p:notesSz cx="6858000" cy="9144000"/>
  <p:embeddedFontLst>
    <p:embeddedFont>
      <p:font typeface="Akrobat Black" panose="020B0604020202020204" charset="-52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krobat" panose="020B0604020202020204" charset="-52"/>
      <p:regular r:id="rId16"/>
      <p:bold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111C"/>
    <a:srgbClr val="7C464A"/>
    <a:srgbClr val="DCCFB8"/>
    <a:srgbClr val="EAE2D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456" y="108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3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tiff"/><Relationship Id="rId7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tiff"/><Relationship Id="rId7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tiff"/><Relationship Id="rId7" Type="http://schemas.openxmlformats.org/officeDocument/2006/relationships/image" Target="../media/image1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mailto:panov@mail.ru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0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40280" y="2628841"/>
            <a:ext cx="11039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C4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4000" b="1" dirty="0">
                <a:solidFill>
                  <a:srgbClr val="7C4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регионального проекта «Педагогический акселератор</a:t>
            </a:r>
            <a:r>
              <a:rPr lang="ru-RU" sz="4000" b="1" dirty="0" smtClean="0">
                <a:solidFill>
                  <a:srgbClr val="7C4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7C464A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39512" y="4160520"/>
            <a:ext cx="5504688" cy="169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C464A"/>
                </a:solidFill>
              </a:rPr>
              <a:t>Заведующий кафедрой</a:t>
            </a:r>
            <a:r>
              <a:rPr lang="ru-RU" sz="2000" b="1" dirty="0">
                <a:solidFill>
                  <a:srgbClr val="7C464A"/>
                </a:solidFill>
                <a:latin typeface="Arial" charset="0"/>
              </a:rPr>
              <a:t> </a:t>
            </a:r>
          </a:p>
          <a:p>
            <a:r>
              <a:rPr lang="ru-RU" sz="2000" b="1" dirty="0">
                <a:solidFill>
                  <a:srgbClr val="7C464A"/>
                </a:solidFill>
              </a:rPr>
              <a:t>профессионального образования</a:t>
            </a:r>
          </a:p>
          <a:p>
            <a:r>
              <a:rPr lang="ru-RU" sz="2000" b="1" dirty="0">
                <a:solidFill>
                  <a:srgbClr val="7C464A"/>
                </a:solidFill>
                <a:latin typeface="Arial" charset="0"/>
              </a:rPr>
              <a:t>СПб АППО                              </a:t>
            </a:r>
            <a:r>
              <a:rPr lang="ru-RU" sz="2000" b="1" dirty="0" smtClean="0">
                <a:solidFill>
                  <a:srgbClr val="7C464A"/>
                </a:solidFill>
                <a:latin typeface="Arial" charset="0"/>
              </a:rPr>
              <a:t>     Н.А</a:t>
            </a:r>
            <a:r>
              <a:rPr lang="ru-RU" sz="2000" b="1" dirty="0">
                <a:solidFill>
                  <a:srgbClr val="7C464A"/>
                </a:solidFill>
                <a:latin typeface="Arial" charset="0"/>
              </a:rPr>
              <a:t>. Панов</a:t>
            </a: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57111C"/>
                </a:solidFill>
                <a:latin typeface="Akrobat Black" panose="00000A00000000000000" pitchFamily="2" charset="-52"/>
              </a:rPr>
              <a:t>17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3" y="71851"/>
            <a:ext cx="1574670" cy="14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C464A"/>
                </a:solidFill>
              </a:rPr>
              <a:t>Основные направления деятельности кафедры профессионального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79121" y="1766589"/>
            <a:ext cx="104036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C464A"/>
                </a:solidFill>
              </a:rPr>
              <a:t>1. Повышение квалификации и переподготовка педагогических и управленческих кадров для системы среднего профессионального образования Санкт-Петербурга;</a:t>
            </a:r>
          </a:p>
          <a:p>
            <a:r>
              <a:rPr lang="ru-RU" sz="1600" b="1" dirty="0">
                <a:solidFill>
                  <a:srgbClr val="7C464A"/>
                </a:solidFill>
              </a:rPr>
              <a:t>2. Научно-методическое сопровождение образовательного процесса в профессиональных образовательных учреждениях;</a:t>
            </a:r>
          </a:p>
          <a:p>
            <a:r>
              <a:rPr lang="ru-RU" sz="1600" b="1" dirty="0">
                <a:solidFill>
                  <a:srgbClr val="7C464A"/>
                </a:solidFill>
              </a:rPr>
              <a:t>3. Формирование системы профессионального самоопределения и обеспечение преемственности различных уровней образования</a:t>
            </a:r>
            <a:r>
              <a:rPr lang="ru-RU" sz="1600" b="1" dirty="0" smtClean="0">
                <a:solidFill>
                  <a:srgbClr val="7C464A"/>
                </a:solidFill>
              </a:rPr>
              <a:t>.</a:t>
            </a:r>
          </a:p>
          <a:p>
            <a:endParaRPr lang="ru-RU" sz="1600" b="1" dirty="0">
              <a:solidFill>
                <a:srgbClr val="7C464A"/>
              </a:solidFill>
            </a:endParaRPr>
          </a:p>
          <a:p>
            <a:endParaRPr lang="ru-RU" sz="1600" b="1" dirty="0" smtClean="0">
              <a:solidFill>
                <a:srgbClr val="7C464A"/>
              </a:solidFill>
            </a:endParaRPr>
          </a:p>
          <a:p>
            <a:endParaRPr lang="ru-RU" sz="1600" b="1" dirty="0" smtClean="0">
              <a:solidFill>
                <a:srgbClr val="7C464A"/>
              </a:solidFill>
            </a:endParaRPr>
          </a:p>
          <a:p>
            <a:r>
              <a:rPr lang="ru-RU" sz="1600" b="1" dirty="0" smtClean="0">
                <a:solidFill>
                  <a:srgbClr val="7C464A"/>
                </a:solidFill>
              </a:rPr>
              <a:t>«</a:t>
            </a:r>
            <a:r>
              <a:rPr lang="ru-RU" sz="1600" b="1" dirty="0">
                <a:solidFill>
                  <a:srgbClr val="7C464A"/>
                </a:solidFill>
              </a:rPr>
              <a:t>Прорывные инженеры </a:t>
            </a:r>
            <a:r>
              <a:rPr lang="ru-RU" sz="1600" b="1" dirty="0" smtClean="0">
                <a:solidFill>
                  <a:srgbClr val="7C464A"/>
                </a:solidFill>
              </a:rPr>
              <a:t>и </a:t>
            </a:r>
            <a:r>
              <a:rPr lang="ru-RU" sz="1600" b="1" dirty="0">
                <a:solidFill>
                  <a:srgbClr val="7C464A"/>
                </a:solidFill>
              </a:rPr>
              <a:t>конструкторы, талантливые </a:t>
            </a:r>
          </a:p>
          <a:p>
            <a:r>
              <a:rPr lang="ru-RU" sz="1600" b="1" dirty="0">
                <a:solidFill>
                  <a:srgbClr val="7C464A"/>
                </a:solidFill>
              </a:rPr>
              <a:t>технические специалисты и </a:t>
            </a:r>
            <a:r>
              <a:rPr lang="ru-RU" sz="1600" b="1" dirty="0" smtClean="0">
                <a:solidFill>
                  <a:srgbClr val="7C464A"/>
                </a:solidFill>
              </a:rPr>
              <a:t>высококвалифицированные </a:t>
            </a:r>
          </a:p>
          <a:p>
            <a:r>
              <a:rPr lang="ru-RU" sz="1600" b="1" dirty="0" smtClean="0">
                <a:solidFill>
                  <a:srgbClr val="7C464A"/>
                </a:solidFill>
              </a:rPr>
              <a:t>рабочие </a:t>
            </a:r>
            <a:r>
              <a:rPr lang="ru-RU" sz="1600" b="1" dirty="0">
                <a:solidFill>
                  <a:srgbClr val="7C464A"/>
                </a:solidFill>
              </a:rPr>
              <a:t>кадры – начинают </a:t>
            </a:r>
            <a:r>
              <a:rPr lang="ru-RU" sz="1600" b="1" dirty="0" smtClean="0">
                <a:solidFill>
                  <a:srgbClr val="7C464A"/>
                </a:solidFill>
              </a:rPr>
              <a:t>формироваться </a:t>
            </a:r>
            <a:r>
              <a:rPr lang="ru-RU" sz="1600" b="1" dirty="0">
                <a:solidFill>
                  <a:srgbClr val="7C464A"/>
                </a:solidFill>
              </a:rPr>
              <a:t>уже за </a:t>
            </a:r>
            <a:r>
              <a:rPr lang="ru-RU" sz="1600" b="1" dirty="0" smtClean="0">
                <a:solidFill>
                  <a:srgbClr val="7C464A"/>
                </a:solidFill>
              </a:rPr>
              <a:t>школьной                                      </a:t>
            </a:r>
            <a:endParaRPr lang="ru-RU" sz="1600" b="1" dirty="0">
              <a:solidFill>
                <a:srgbClr val="7C464A"/>
              </a:solidFill>
            </a:endParaRPr>
          </a:p>
          <a:p>
            <a:r>
              <a:rPr lang="ru-RU" sz="1600" b="1" dirty="0">
                <a:solidFill>
                  <a:srgbClr val="7C464A"/>
                </a:solidFill>
              </a:rPr>
              <a:t> партой</a:t>
            </a:r>
            <a:r>
              <a:rPr lang="ru-RU" sz="1600" b="1" dirty="0" smtClean="0">
                <a:solidFill>
                  <a:srgbClr val="7C464A"/>
                </a:solidFill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7C464A"/>
                </a:solidFill>
              </a:rPr>
              <a:t>  </a:t>
            </a:r>
            <a:r>
              <a:rPr lang="ru-RU" sz="1600" b="1" dirty="0">
                <a:solidFill>
                  <a:srgbClr val="7C464A"/>
                </a:solidFill>
              </a:rPr>
              <a:t>А.Д. </a:t>
            </a:r>
            <a:r>
              <a:rPr lang="ru-RU" sz="1600" b="1" dirty="0" err="1">
                <a:solidFill>
                  <a:srgbClr val="7C464A"/>
                </a:solidFill>
              </a:rPr>
              <a:t>Беглов</a:t>
            </a:r>
            <a:r>
              <a:rPr lang="ru-RU" sz="1600" b="1" dirty="0">
                <a:solidFill>
                  <a:srgbClr val="7C464A"/>
                </a:solidFill>
              </a:rPr>
              <a:t> – Губернатор Санкт-Петербурга</a:t>
            </a:r>
            <a:endParaRPr lang="ru-RU" sz="1600" b="1" dirty="0">
              <a:solidFill>
                <a:srgbClr val="7C464A"/>
              </a:solidFill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7C464A"/>
              </a:solidFill>
            </a:endParaRP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245" y="3349690"/>
            <a:ext cx="2603241" cy="30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ПЕДАГОГИЧЕСКИЙ АЕСЕЛЕРАТОР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C464A"/>
                </a:solidFill>
              </a:rPr>
              <a:t>Педагогический акселератор – это формат работы с управленческими командами и педагогами школ – победителями конкурсного отбора на право получения грантов Правительства СПб</a:t>
            </a:r>
            <a:r>
              <a:rPr lang="ru-RU" sz="1600" b="1" dirty="0" smtClean="0">
                <a:solidFill>
                  <a:srgbClr val="7C464A"/>
                </a:solidFill>
              </a:rPr>
              <a:t>.</a:t>
            </a:r>
          </a:p>
          <a:p>
            <a:pPr algn="ctr"/>
            <a:endParaRPr lang="ru-RU" sz="1600" b="1" dirty="0" smtClean="0">
              <a:solidFill>
                <a:srgbClr val="7C464A"/>
              </a:solidFill>
            </a:endParaRP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2021 г. – 1-ый этап - 53 СОШ (1 млрд руб.)</a:t>
            </a:r>
            <a:r>
              <a:rPr lang="ru-RU" sz="1600" dirty="0">
                <a:solidFill>
                  <a:srgbClr val="7C464A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2022 г. – 2-ой этап - 66 СОШ (1 млрд руб.)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2022 г. – 3-ой этап - 66 СОШ (1 млрд руб.)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2023 г. – 4-ый этап - </a:t>
            </a:r>
            <a:r>
              <a:rPr lang="ru-RU" sz="1600" b="1" dirty="0" smtClean="0">
                <a:solidFill>
                  <a:srgbClr val="7C464A"/>
                </a:solidFill>
              </a:rPr>
              <a:t>???</a:t>
            </a:r>
          </a:p>
          <a:p>
            <a:pPr algn="ctr"/>
            <a:endParaRPr lang="ru-RU" sz="1600" b="1" dirty="0" smtClean="0">
              <a:solidFill>
                <a:srgbClr val="7C464A"/>
              </a:solidFill>
            </a:endParaRPr>
          </a:p>
          <a:p>
            <a:r>
              <a:rPr lang="ru-RU" sz="1600" b="1" dirty="0">
                <a:solidFill>
                  <a:srgbClr val="7C464A"/>
                </a:solidFill>
                <a:cs typeface="Times New Roman" panose="02020603050405020304" pitchFamily="18" charset="0"/>
              </a:rPr>
              <a:t>В рамках проекта реализуется</a:t>
            </a:r>
          </a:p>
          <a:p>
            <a:r>
              <a:rPr lang="ru-RU" sz="1600" b="1" u="sng" dirty="0">
                <a:solidFill>
                  <a:srgbClr val="7C464A"/>
                </a:solidFill>
              </a:rPr>
              <a:t>модель профильной </a:t>
            </a:r>
            <a:r>
              <a:rPr lang="ru-RU" sz="1600" b="1" u="sng" dirty="0" smtClean="0">
                <a:solidFill>
                  <a:srgbClr val="7C464A"/>
                </a:solidFill>
              </a:rPr>
              <a:t>подготовки</a:t>
            </a:r>
          </a:p>
          <a:p>
            <a:r>
              <a:rPr lang="ru-RU" sz="1600" b="1" u="sng" dirty="0" smtClean="0">
                <a:solidFill>
                  <a:srgbClr val="7C464A"/>
                </a:solidFill>
              </a:rPr>
              <a:t> </a:t>
            </a:r>
            <a:r>
              <a:rPr lang="ru-RU" sz="1600" b="1" dirty="0">
                <a:solidFill>
                  <a:srgbClr val="7C464A"/>
                </a:solidFill>
              </a:rPr>
              <a:t>«Предпрофессиональный класс».</a:t>
            </a:r>
          </a:p>
          <a:p>
            <a:r>
              <a:rPr lang="ru-RU" sz="1600" b="1" u="sng" dirty="0">
                <a:solidFill>
                  <a:srgbClr val="7C464A"/>
                </a:solidFill>
              </a:rPr>
              <a:t>Цель</a:t>
            </a:r>
            <a:r>
              <a:rPr lang="ru-RU" sz="1600" b="1" dirty="0">
                <a:solidFill>
                  <a:srgbClr val="7C464A"/>
                </a:solidFill>
              </a:rPr>
              <a:t>: качественная подготовка </a:t>
            </a:r>
          </a:p>
          <a:p>
            <a:r>
              <a:rPr lang="ru-RU" sz="1600" b="1" dirty="0">
                <a:solidFill>
                  <a:srgbClr val="7C464A"/>
                </a:solidFill>
              </a:rPr>
              <a:t>обучающихся 10‑11 классов </a:t>
            </a:r>
            <a:r>
              <a:rPr lang="ru-RU" sz="1600" b="1" dirty="0" smtClean="0">
                <a:solidFill>
                  <a:srgbClr val="7C464A"/>
                </a:solidFill>
              </a:rPr>
              <a:t>                           </a:t>
            </a:r>
            <a:endParaRPr lang="ru-RU" sz="1600" b="1" dirty="0">
              <a:solidFill>
                <a:srgbClr val="7C464A"/>
              </a:solidFill>
            </a:endParaRPr>
          </a:p>
          <a:p>
            <a:r>
              <a:rPr lang="ru-RU" sz="1600" b="1" dirty="0">
                <a:solidFill>
                  <a:srgbClr val="7C464A"/>
                </a:solidFill>
              </a:rPr>
              <a:t>к освоению профессий в ОО </a:t>
            </a:r>
          </a:p>
          <a:p>
            <a:r>
              <a:rPr lang="ru-RU" sz="1600" b="1" dirty="0">
                <a:solidFill>
                  <a:srgbClr val="7C464A"/>
                </a:solidFill>
              </a:rPr>
              <a:t>ВО и СПО, которые будут </a:t>
            </a:r>
          </a:p>
          <a:p>
            <a:r>
              <a:rPr lang="ru-RU" sz="1600" b="1" dirty="0">
                <a:solidFill>
                  <a:srgbClr val="7C464A"/>
                </a:solidFill>
              </a:rPr>
              <a:t>востребованы на рынке труда.</a:t>
            </a:r>
          </a:p>
          <a:p>
            <a:pPr algn="ctr"/>
            <a:endParaRPr lang="ru-RU" sz="1600" b="1" dirty="0">
              <a:solidFill>
                <a:srgbClr val="7C464A"/>
              </a:solidFill>
            </a:endParaRPr>
          </a:p>
          <a:p>
            <a:pPr algn="ctr"/>
            <a:endParaRPr lang="ru-RU" sz="1600" b="1" dirty="0" smtClean="0">
              <a:solidFill>
                <a:srgbClr val="7C464A"/>
              </a:solidFill>
            </a:endParaRPr>
          </a:p>
          <a:p>
            <a:pPr algn="ctr"/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804" y="3762991"/>
            <a:ext cx="3351421" cy="22088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0472" y="3762990"/>
            <a:ext cx="3435421" cy="22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НАПРАВЛЕНИЯ ПРФИЛЬНОГО ОБУЧЕНИЯ И ФОРМЫ СОПРОВОЖДЕНИЯ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C464A"/>
                </a:solidFill>
              </a:rPr>
              <a:t>Гуманитарно-технологические классы, 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Педагогические классы, 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Курчатовские классы, 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ИТ-классы, </a:t>
            </a:r>
          </a:p>
          <a:p>
            <a:pPr algn="ctr"/>
            <a:r>
              <a:rPr lang="ru-RU" sz="1600" b="1" dirty="0" err="1">
                <a:solidFill>
                  <a:srgbClr val="7C464A"/>
                </a:solidFill>
              </a:rPr>
              <a:t>Медиаклассы</a:t>
            </a:r>
            <a:r>
              <a:rPr lang="ru-RU" sz="1600" b="1" dirty="0">
                <a:solidFill>
                  <a:srgbClr val="7C464A"/>
                </a:solidFill>
              </a:rPr>
              <a:t>, 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Химико-биологические классы,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Медицинские классы, 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Инженерные классы, </a:t>
            </a:r>
          </a:p>
          <a:p>
            <a:pPr algn="ctr"/>
            <a:r>
              <a:rPr lang="ru-RU" sz="1600" b="1" dirty="0">
                <a:solidFill>
                  <a:srgbClr val="7C464A"/>
                </a:solidFill>
              </a:rPr>
              <a:t>Кадетские классы</a:t>
            </a:r>
            <a:r>
              <a:rPr lang="ru-RU" sz="1600" b="1" dirty="0" smtClean="0">
                <a:solidFill>
                  <a:srgbClr val="7C464A"/>
                </a:solidFill>
              </a:rPr>
              <a:t>.</a:t>
            </a:r>
          </a:p>
          <a:p>
            <a:pPr algn="ctr"/>
            <a:endParaRPr lang="ru-RU" sz="1600" b="1" dirty="0">
              <a:solidFill>
                <a:srgbClr val="7C464A"/>
              </a:solidFill>
            </a:endParaRPr>
          </a:p>
          <a:p>
            <a:r>
              <a:rPr lang="ru-RU" sz="1600" b="1" dirty="0">
                <a:solidFill>
                  <a:srgbClr val="57111C"/>
                </a:solidFill>
              </a:rPr>
              <a:t>Формы сопровождения деятельности инженерных классов: </a:t>
            </a:r>
          </a:p>
          <a:p>
            <a:pPr marL="457200" indent="-457200">
              <a:buAutoNum type="arabicPeriod"/>
            </a:pPr>
            <a:r>
              <a:rPr lang="ru-RU" sz="1600" b="1" dirty="0">
                <a:solidFill>
                  <a:srgbClr val="57111C"/>
                </a:solidFill>
                <a:cs typeface="Times New Roman" panose="02020603050405020304" pitchFamily="18" charset="0"/>
              </a:rPr>
              <a:t>Экспертиза заявок на получение грантов.</a:t>
            </a:r>
          </a:p>
          <a:p>
            <a:pPr marL="457200" indent="-457200">
              <a:buAutoNum type="arabicPeriod"/>
            </a:pPr>
            <a:r>
              <a:rPr lang="ru-RU" sz="1600" b="1" dirty="0">
                <a:solidFill>
                  <a:srgbClr val="57111C"/>
                </a:solidFill>
                <a:cs typeface="Times New Roman" panose="02020603050405020304" pitchFamily="18" charset="0"/>
              </a:rPr>
              <a:t>Реализация программ </a:t>
            </a:r>
            <a:r>
              <a:rPr lang="ru-RU" sz="1600" b="1" dirty="0" smtClean="0">
                <a:solidFill>
                  <a:srgbClr val="57111C"/>
                </a:solidFill>
                <a:cs typeface="Times New Roman" panose="02020603050405020304" pitchFamily="18" charset="0"/>
              </a:rPr>
              <a:t>ПК (</a:t>
            </a:r>
            <a:r>
              <a:rPr lang="ru-RU" sz="1600" b="1" dirty="0" smtClean="0">
                <a:solidFill>
                  <a:srgbClr val="57111C"/>
                </a:solidFill>
              </a:rPr>
              <a:t>Проект </a:t>
            </a:r>
            <a:r>
              <a:rPr lang="ru-RU" sz="1600" b="1" dirty="0">
                <a:solidFill>
                  <a:srgbClr val="57111C"/>
                </a:solidFill>
              </a:rPr>
              <a:t>«Первая профессия</a:t>
            </a:r>
            <a:r>
              <a:rPr lang="ru-RU" sz="1600" b="1" dirty="0" smtClean="0">
                <a:solidFill>
                  <a:srgbClr val="57111C"/>
                </a:solidFill>
              </a:rPr>
              <a:t>», Проектная </a:t>
            </a:r>
            <a:r>
              <a:rPr lang="ru-RU" sz="1600" b="1" dirty="0">
                <a:solidFill>
                  <a:srgbClr val="57111C"/>
                </a:solidFill>
              </a:rPr>
              <a:t>деятельность в инженерных классах общеобразовательных </a:t>
            </a:r>
            <a:r>
              <a:rPr lang="ru-RU" sz="1600" b="1" dirty="0" smtClean="0">
                <a:solidFill>
                  <a:srgbClr val="57111C"/>
                </a:solidFill>
              </a:rPr>
              <a:t>учреждений, Механизмы </a:t>
            </a:r>
            <a:r>
              <a:rPr lang="ru-RU" sz="1600" b="1" dirty="0">
                <a:solidFill>
                  <a:srgbClr val="57111C"/>
                </a:solidFill>
              </a:rPr>
              <a:t>и инструменты сетевого </a:t>
            </a:r>
            <a:r>
              <a:rPr lang="ru-RU" sz="1600" b="1" dirty="0" smtClean="0">
                <a:solidFill>
                  <a:srgbClr val="57111C"/>
                </a:solidFill>
              </a:rPr>
              <a:t>взаимодействия, </a:t>
            </a:r>
            <a:r>
              <a:rPr lang="ru-RU" sz="1600" b="1" dirty="0">
                <a:solidFill>
                  <a:srgbClr val="57111C"/>
                </a:solidFill>
              </a:rPr>
              <a:t>система сопровождения профессионального самоопределения в общеобразовательных </a:t>
            </a:r>
            <a:r>
              <a:rPr lang="ru-RU" sz="1600" b="1" dirty="0" smtClean="0">
                <a:solidFill>
                  <a:srgbClr val="57111C"/>
                </a:solidFill>
              </a:rPr>
              <a:t>учреждениях)</a:t>
            </a:r>
            <a:r>
              <a:rPr lang="ru-RU" sz="1600" b="1" dirty="0" smtClean="0">
                <a:solidFill>
                  <a:srgbClr val="57111C"/>
                </a:solidFill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57111C"/>
              </a:solidFill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600" b="1" dirty="0">
                <a:solidFill>
                  <a:srgbClr val="57111C"/>
                </a:solidFill>
                <a:cs typeface="Times New Roman" panose="02020603050405020304" pitchFamily="18" charset="0"/>
              </a:rPr>
              <a:t>Организация и проведение семинаров и </a:t>
            </a:r>
            <a:r>
              <a:rPr lang="ru-RU" sz="1600" b="1" dirty="0" smtClean="0">
                <a:solidFill>
                  <a:srgbClr val="57111C"/>
                </a:solidFill>
                <a:cs typeface="Times New Roman" panose="02020603050405020304" pitchFamily="18" charset="0"/>
              </a:rPr>
              <a:t>конференций (Лучшие практики подготовки учащихся предпрофессиональных инженерных классов к технологическому суверенитету страны).</a:t>
            </a:r>
            <a:endParaRPr lang="ru-RU" sz="1600" b="1" dirty="0">
              <a:solidFill>
                <a:srgbClr val="57111C"/>
              </a:solidFill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600" b="1" dirty="0">
                <a:solidFill>
                  <a:srgbClr val="57111C"/>
                </a:solidFill>
                <a:cs typeface="Times New Roman" panose="02020603050405020304" pitchFamily="18" charset="0"/>
              </a:rPr>
              <a:t>Организация и проведение конкурсов педагогических достижений.</a:t>
            </a:r>
          </a:p>
          <a:p>
            <a:pPr marL="457200" indent="-457200">
              <a:buAutoNum type="arabicPeriod"/>
            </a:pPr>
            <a:r>
              <a:rPr lang="ru-RU" sz="1600" b="1" dirty="0">
                <a:solidFill>
                  <a:srgbClr val="57111C"/>
                </a:solidFill>
                <a:cs typeface="Times New Roman" panose="02020603050405020304" pitchFamily="18" charset="0"/>
              </a:rPr>
              <a:t>Консультационная и организационная поддержка по организации сетевого взаимодействия</a:t>
            </a:r>
            <a:r>
              <a:rPr lang="ru-RU" sz="1600" b="1" dirty="0" smtClean="0">
                <a:solidFill>
                  <a:srgbClr val="57111C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57111C"/>
                </a:solidFill>
                <a:cs typeface="Times New Roman" panose="02020603050405020304" pitchFamily="18" charset="0"/>
              </a:rPr>
              <a:t>Методическое сопровождение.</a:t>
            </a:r>
            <a:endParaRPr lang="ru-RU" sz="1600" b="1" dirty="0">
              <a:solidFill>
                <a:srgbClr val="57111C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57111C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8630" y="1993660"/>
            <a:ext cx="2506088" cy="19390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0065" y="1993660"/>
            <a:ext cx="2606384" cy="19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7111C"/>
                </a:solidFill>
              </a:rPr>
              <a:t>ОБОРУДОВАНИЕ ИНЖЕНЕРНЫХ КЛАССОВ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1965" y="1304342"/>
            <a:ext cx="118946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7111C"/>
                </a:solidFill>
              </a:rPr>
              <a:t>Оборудование предназначено для развития инженерных навыков у школьников, развития творческого потенциала и навыков выполнения технических проектов, а также для отработки умений писать и читать техническую документацию</a:t>
            </a:r>
            <a:r>
              <a:rPr lang="ru-RU" sz="1600" b="1" dirty="0" smtClean="0">
                <a:solidFill>
                  <a:srgbClr val="57111C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Цель: создание мотивированной образовательной среды для формирования и развития инженерно-технических компетенций у детей и подростков, посредством интеграции общего и дополнительного образования, </a:t>
            </a:r>
            <a:r>
              <a:rPr lang="ru-RU" sz="1600" b="1">
                <a:solidFill>
                  <a:srgbClr val="57111C"/>
                </a:solidFill>
              </a:rPr>
              <a:t>внеурочной </a:t>
            </a:r>
            <a:r>
              <a:rPr lang="ru-RU" sz="1600" b="1" smtClean="0">
                <a:solidFill>
                  <a:srgbClr val="57111C"/>
                </a:solidFill>
              </a:rPr>
              <a:t>деятельности</a:t>
            </a:r>
            <a:r>
              <a:rPr lang="ru-RU" sz="1600" b="1" dirty="0">
                <a:solidFill>
                  <a:srgbClr val="57111C"/>
                </a:solidFill>
              </a:rPr>
              <a:t>, реализуемых в сетевом взаимодействии.</a:t>
            </a:r>
          </a:p>
          <a:p>
            <a:endParaRPr lang="ru-RU" sz="1600" b="1" dirty="0">
              <a:solidFill>
                <a:srgbClr val="57111C"/>
              </a:solidFill>
            </a:endParaRPr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 smtClean="0">
                <a:solidFill>
                  <a:srgbClr val="57111C"/>
                </a:solidFill>
              </a:rPr>
              <a:t>В </a:t>
            </a:r>
            <a:r>
              <a:rPr lang="ru-RU" sz="1600" b="1" dirty="0">
                <a:solidFill>
                  <a:srgbClr val="57111C"/>
                </a:solidFill>
              </a:rPr>
              <a:t>школе № 339 Невского района с 1 сентября открылся инженерный класс судостроительного профиля. </a:t>
            </a:r>
            <a:r>
              <a:rPr lang="ru-RU" sz="1600" b="1" dirty="0" smtClean="0">
                <a:solidFill>
                  <a:srgbClr val="57111C"/>
                </a:solidFill>
              </a:rPr>
              <a:t>Проект </a:t>
            </a:r>
            <a:r>
              <a:rPr lang="ru-RU" sz="1600" b="1" dirty="0">
                <a:solidFill>
                  <a:srgbClr val="57111C"/>
                </a:solidFill>
              </a:rPr>
              <a:t>получил название Образовательная экосистема «Судостроение 4.0: искусственный интеллект».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Образовательный курс включает в себя комплекс учебных и </a:t>
            </a:r>
            <a:r>
              <a:rPr lang="ru-RU" sz="1600" b="1" dirty="0" err="1">
                <a:solidFill>
                  <a:srgbClr val="57111C"/>
                </a:solidFill>
              </a:rPr>
              <a:t>внеучебных</a:t>
            </a:r>
            <a:r>
              <a:rPr lang="ru-RU" sz="1600" b="1" dirty="0">
                <a:solidFill>
                  <a:srgbClr val="57111C"/>
                </a:solidFill>
              </a:rPr>
              <a:t> занятий и предполагает как углубленное изучение математики, физики и информатики, так и дополнительные программы: «Летательная робототехника», «Плавательная робототехника», «Введение в инженерное дело», «3D-моделирование», «2D-моделирование и макетирование», «Программирование в </a:t>
            </a:r>
            <a:r>
              <a:rPr lang="ru-RU" sz="1600" b="1" dirty="0" err="1">
                <a:solidFill>
                  <a:srgbClr val="57111C"/>
                </a:solidFill>
              </a:rPr>
              <a:t>Scratch</a:t>
            </a:r>
            <a:r>
              <a:rPr lang="ru-RU" sz="1600" b="1" dirty="0">
                <a:solidFill>
                  <a:srgbClr val="57111C"/>
                </a:solidFill>
              </a:rPr>
              <a:t>», «Робототехника промышленная», «Теория решения изобретательских задач», «Программирование в </a:t>
            </a:r>
            <a:r>
              <a:rPr lang="ru-RU" sz="1600" b="1" dirty="0" err="1">
                <a:solidFill>
                  <a:srgbClr val="57111C"/>
                </a:solidFill>
              </a:rPr>
              <a:t>Python</a:t>
            </a:r>
            <a:r>
              <a:rPr lang="ru-RU" sz="1600" b="1" dirty="0">
                <a:solidFill>
                  <a:srgbClr val="57111C"/>
                </a:solidFill>
              </a:rPr>
              <a:t>», «Инженерная графика», «Информатика для инженеров», «Морская робототехника и судомоделизм»», «Компьютерное моделирование и проектирование», «Технологическое предпринимательство» и многое другое.</a:t>
            </a:r>
          </a:p>
          <a:p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48061" y="6328048"/>
            <a:ext cx="13487836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276" y="2614902"/>
            <a:ext cx="3313473" cy="1706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7178" y="2617642"/>
            <a:ext cx="2741096" cy="17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7111C"/>
                </a:solidFill>
              </a:rPr>
              <a:t>ПРОЕКТ «ПЕРВАЯ ПРОФЕССИЯ»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2323" y="1335702"/>
            <a:ext cx="1029465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7111C"/>
                </a:solidFill>
              </a:rPr>
              <a:t>Участники проекта: СОШ № 630 Приморского района, 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Радиотехнический колледж, СПб АППО, ЦОПП СПб.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14 школьников получили свидетельства о получении 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профессии «Монтажник радиоэлектронной аппаратуры 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и приборов».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Квалификационный экзамен включал в себя проверку 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теоретических знаний и практическую работу в 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пределах квалификационных требований по </a:t>
            </a:r>
            <a:r>
              <a:rPr lang="ru-RU" sz="1600" b="1" dirty="0" smtClean="0">
                <a:solidFill>
                  <a:srgbClr val="57111C"/>
                </a:solidFill>
              </a:rPr>
              <a:t>получаемой </a:t>
            </a:r>
          </a:p>
          <a:p>
            <a:r>
              <a:rPr lang="ru-RU" sz="1600" b="1" dirty="0" smtClean="0">
                <a:solidFill>
                  <a:srgbClr val="57111C"/>
                </a:solidFill>
              </a:rPr>
              <a:t>профессии </a:t>
            </a:r>
            <a:r>
              <a:rPr lang="ru-RU" sz="1600" b="1" dirty="0">
                <a:solidFill>
                  <a:srgbClr val="57111C"/>
                </a:solidFill>
              </a:rPr>
              <a:t>рабочих. Членами аттестационной </a:t>
            </a:r>
            <a:r>
              <a:rPr lang="ru-RU" sz="1600" b="1" dirty="0" smtClean="0">
                <a:solidFill>
                  <a:srgbClr val="57111C"/>
                </a:solidFill>
              </a:rPr>
              <a:t>комиссии </a:t>
            </a:r>
            <a:r>
              <a:rPr lang="ru-RU" sz="1600" b="1" dirty="0">
                <a:solidFill>
                  <a:srgbClr val="57111C"/>
                </a:solidFill>
              </a:rPr>
              <a:t>стали </a:t>
            </a:r>
            <a:endParaRPr lang="ru-RU" sz="1600" b="1" dirty="0" smtClean="0">
              <a:solidFill>
                <a:srgbClr val="57111C"/>
              </a:solidFill>
            </a:endParaRPr>
          </a:p>
          <a:p>
            <a:r>
              <a:rPr lang="ru-RU" sz="1600" b="1" dirty="0" smtClean="0">
                <a:solidFill>
                  <a:srgbClr val="57111C"/>
                </a:solidFill>
              </a:rPr>
              <a:t>представители </a:t>
            </a:r>
            <a:r>
              <a:rPr lang="ru-RU" sz="1600" b="1" dirty="0">
                <a:solidFill>
                  <a:srgbClr val="57111C"/>
                </a:solidFill>
              </a:rPr>
              <a:t>ЦОПП, Радиотехнического колледжа </a:t>
            </a:r>
            <a:r>
              <a:rPr lang="ru-RU" sz="1600" b="1" dirty="0" smtClean="0">
                <a:solidFill>
                  <a:srgbClr val="57111C"/>
                </a:solidFill>
              </a:rPr>
              <a:t>и компании </a:t>
            </a:r>
            <a:r>
              <a:rPr lang="ru-RU" sz="1600" b="1" dirty="0">
                <a:solidFill>
                  <a:srgbClr val="57111C"/>
                </a:solidFill>
              </a:rPr>
              <a:t>«Специальный Технологический центр</a:t>
            </a:r>
            <a:r>
              <a:rPr lang="ru-RU" sz="1600" b="1" dirty="0" smtClean="0">
                <a:solidFill>
                  <a:srgbClr val="57111C"/>
                </a:solidFill>
              </a:rPr>
              <a:t>».</a:t>
            </a:r>
          </a:p>
          <a:p>
            <a:endParaRPr lang="ru-RU" sz="1600" b="1" dirty="0">
              <a:solidFill>
                <a:srgbClr val="57111C"/>
              </a:solidFill>
            </a:endParaRPr>
          </a:p>
          <a:p>
            <a:r>
              <a:rPr lang="ru-RU" sz="1600" b="1" dirty="0" smtClean="0">
                <a:solidFill>
                  <a:srgbClr val="57111C"/>
                </a:solidFill>
              </a:rPr>
              <a:t>33учащихся </a:t>
            </a:r>
            <a:r>
              <a:rPr lang="ru-RU" sz="1600" b="1" dirty="0">
                <a:solidFill>
                  <a:srgbClr val="57111C"/>
                </a:solidFill>
              </a:rPr>
              <a:t>из 3 школ Петербурга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 № 27, № 490 и № 619 успешно завершили 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профессиональное обучение по программе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 «Организация и сопровождение деятельности 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детского коллектива в организациях отдыха 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детей и их оздоровления (Вожатый)».</a:t>
            </a:r>
          </a:p>
          <a:p>
            <a:r>
              <a:rPr lang="ru-RU" sz="1600" b="1" dirty="0">
                <a:solidFill>
                  <a:srgbClr val="57111C"/>
                </a:solidFill>
              </a:rPr>
              <a:t>В общей сложности с 1 марта и до конца 2023 года </a:t>
            </a:r>
            <a:endParaRPr lang="ru-RU" sz="1600" b="1" dirty="0" smtClean="0">
              <a:solidFill>
                <a:srgbClr val="57111C"/>
              </a:solidFill>
            </a:endParaRPr>
          </a:p>
          <a:p>
            <a:r>
              <a:rPr lang="ru-RU" sz="1600" b="1" dirty="0" smtClean="0">
                <a:solidFill>
                  <a:srgbClr val="57111C"/>
                </a:solidFill>
              </a:rPr>
              <a:t>в </a:t>
            </a:r>
            <a:r>
              <a:rPr lang="ru-RU" sz="1600" b="1" dirty="0">
                <a:solidFill>
                  <a:srgbClr val="57111C"/>
                </a:solidFill>
              </a:rPr>
              <a:t>обучении по различным направлениям профессиональной деятельности примут участие 467 старшеклассников из 26 школ </a:t>
            </a:r>
            <a:r>
              <a:rPr lang="ru-RU" sz="1600" b="1" dirty="0" smtClean="0">
                <a:solidFill>
                  <a:srgbClr val="57111C"/>
                </a:solidFill>
              </a:rPr>
              <a:t>Петербурга. Ребята </a:t>
            </a:r>
            <a:r>
              <a:rPr lang="ru-RU" sz="1600" b="1" dirty="0">
                <a:solidFill>
                  <a:srgbClr val="57111C"/>
                </a:solidFill>
              </a:rPr>
              <a:t>получат первую профессию - младшей медицинской сестры по уходу за больными, лаборанта химического анализа, чертежника, вожатого, цифрового куратора - консультанта в области развития цифровой грамотности населения.</a:t>
            </a:r>
          </a:p>
          <a:p>
            <a:endParaRPr lang="ru-RU" b="1" dirty="0">
              <a:solidFill>
                <a:srgbClr val="57111C"/>
              </a:solidFill>
            </a:endParaRPr>
          </a:p>
          <a:p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10" y="1463353"/>
            <a:ext cx="3205315" cy="20400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09" y="3891747"/>
            <a:ext cx="3205316" cy="18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КОНТАКТЫ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СПб АППО имени К.Д. Ушинского</a:t>
            </a:r>
          </a:p>
          <a:p>
            <a:pPr algn="ctr"/>
            <a:r>
              <a:rPr lang="ru-RU" sz="1600" b="1" dirty="0"/>
              <a:t>Санкт-Петербург, ул. Ломоносова, д.11-13</a:t>
            </a:r>
            <a:br>
              <a:rPr lang="ru-RU" sz="1600" b="1" dirty="0"/>
            </a:br>
            <a:r>
              <a:rPr lang="ru-RU" sz="1600" b="1" dirty="0"/>
              <a:t>тел: (812) 409 - 82 – 96</a:t>
            </a:r>
          </a:p>
          <a:p>
            <a:pPr algn="ctr"/>
            <a:r>
              <a:rPr lang="en-US" sz="1600" b="1" dirty="0" smtClean="0">
                <a:hlinkClick r:id="rId5"/>
              </a:rPr>
              <a:t>panov@spbappo.ru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19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790</Words>
  <Application>Microsoft Office PowerPoint</Application>
  <PresentationFormat>Произвольный</PresentationFormat>
  <Paragraphs>96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Akrobat Black</vt:lpstr>
      <vt:lpstr>Calibri Light</vt:lpstr>
      <vt:lpstr>Calibri</vt:lpstr>
      <vt:lpstr>Times New Roman</vt:lpstr>
      <vt:lpstr>Akrobat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Панов Николай Александрович</cp:lastModifiedBy>
  <cp:revision>87</cp:revision>
  <dcterms:created xsi:type="dcterms:W3CDTF">2023-04-07T08:06:44Z</dcterms:created>
  <dcterms:modified xsi:type="dcterms:W3CDTF">2023-11-16T06:16:29Z</dcterms:modified>
</cp:coreProperties>
</file>