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2" r:id="rId5"/>
    <p:sldId id="283" r:id="rId6"/>
    <p:sldId id="284" r:id="rId7"/>
  </p:sldIdLst>
  <p:sldSz cx="13439775" cy="7559675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Raleway Medium" panose="020B0604020202020204" charset="-52"/>
      <p:regular r:id="rId14"/>
      <p:italic r:id="rId15"/>
    </p:embeddedFont>
    <p:embeddedFont>
      <p:font typeface="Akrobat" panose="020B0604020202020204" charset="-52"/>
      <p:regular r:id="rId16"/>
      <p:bold r:id="rId17"/>
    </p:embeddedFont>
    <p:embeddedFont>
      <p:font typeface="Raleway" panose="020B0604020202020204" charset="-52"/>
      <p:regular r:id="rId18"/>
      <p:bold r:id="rId19"/>
      <p:italic r:id="rId20"/>
      <p:boldItalic r:id="rId21"/>
    </p:embeddedFont>
    <p:embeddedFont>
      <p:font typeface="Raleway Black" panose="020B0604020202020204" charset="-52"/>
      <p:bold r:id="rId22"/>
      <p:boldItalic r:id="rId23"/>
    </p:embeddedFont>
    <p:embeddedFont>
      <p:font typeface="Akrobat Black" panose="020B0604020202020204" charset="-52"/>
      <p:bold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Montserrat Medium" panose="020B0604020202020204" charset="-52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-84" y="-10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tiff"/><Relationship Id="rId7" Type="http://schemas.openxmlformats.org/officeDocument/2006/relationships/hyperlink" Target="https://spo-lab.ru/fumo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irpo.ru/activities/centers/tsentr-soderzhaniya-i-novyh-obrazovatelnyh-tehnologiy-srednego-professionalnogo-obrazovaniya.html" TargetMode="External"/><Relationship Id="rId13" Type="http://schemas.openxmlformats.org/officeDocument/2006/relationships/image" Target="../media/image18.png"/><Relationship Id="rId18" Type="http://schemas.openxmlformats.org/officeDocument/2006/relationships/hyperlink" Target="https://spo-lab.ru/" TargetMode="External"/><Relationship Id="rId3" Type="http://schemas.openxmlformats.org/officeDocument/2006/relationships/image" Target="../media/image6.tiff"/><Relationship Id="rId7" Type="http://schemas.openxmlformats.org/officeDocument/2006/relationships/hyperlink" Target="mailto:fumospo@yandex.ru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0.gif"/><Relationship Id="rId2" Type="http://schemas.openxmlformats.org/officeDocument/2006/relationships/image" Target="../media/image5.tiff"/><Relationship Id="rId16" Type="http://schemas.openxmlformats.org/officeDocument/2006/relationships/hyperlink" Target="https://t.me/navigator_fgos_bo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16.png"/><Relationship Id="rId5" Type="http://schemas.openxmlformats.org/officeDocument/2006/relationships/image" Target="../media/image8.jpe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https://reestrspo.firpo.ru/dashboard" TargetMode="Externa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33" y="-67481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2625" y="1797129"/>
            <a:ext cx="1055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ВЗАИМОДЕЙСТВИЕ ФУМО В СИСТЕМЕ СПО ПО УГПС И РУМО: ОТВЕТ НА ВЫЗОВ ЗАПРОСА РЫНКА ТРУДА </a:t>
            </a:r>
            <a:br>
              <a:rPr lang="ru-RU" sz="4000" b="1" dirty="0">
                <a:solidFill>
                  <a:srgbClr val="57111C"/>
                </a:solidFill>
                <a:latin typeface="Akrobat Black" panose="00000A00000000000000" pitchFamily="2" charset="-52"/>
              </a:rPr>
            </a:br>
            <a:r>
              <a:rPr lang="ru-RU" sz="4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К СИСТЕМЕ ОБРАЗОВАНИЯ</a:t>
            </a:r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38499" y="4514790"/>
            <a:ext cx="7324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7111C"/>
                </a:solidFill>
                <a:latin typeface="Akrobat" panose="00000600000000000000" pitchFamily="2" charset="-52"/>
              </a:rPr>
              <a:t>Редькина Мария Анатольевна,</a:t>
            </a:r>
          </a:p>
          <a:p>
            <a:r>
              <a:rPr lang="ru-RU" sz="2000" dirty="0">
                <a:solidFill>
                  <a:srgbClr val="57111C"/>
                </a:solidFill>
                <a:latin typeface="Akrobat" panose="00000600000000000000" pitchFamily="2" charset="-52"/>
              </a:rPr>
              <a:t>начальник отдела сопровождения работы ФУМО и разработки ПОП СПО</a:t>
            </a:r>
          </a:p>
          <a:p>
            <a:r>
              <a:rPr lang="ru-RU" sz="2000" dirty="0">
                <a:solidFill>
                  <a:srgbClr val="57111C"/>
                </a:solidFill>
                <a:latin typeface="Akrobat" panose="00000600000000000000" pitchFamily="2" charset="-52"/>
              </a:rPr>
              <a:t>Центра содержания и новых образовательных технологий СПО</a:t>
            </a:r>
          </a:p>
          <a:p>
            <a:r>
              <a:rPr lang="ru-RU" sz="2000" dirty="0">
                <a:solidFill>
                  <a:srgbClr val="57111C"/>
                </a:solidFill>
                <a:latin typeface="Akrobat" panose="00000600000000000000" pitchFamily="2" charset="-52"/>
              </a:rPr>
              <a:t>ФГБОУ ДПО «Институт развития профессионального образования»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57111C"/>
                </a:solidFill>
                <a:latin typeface="Akrobat Black" panose="00000A00000000000000" pitchFamily="2" charset="-52"/>
              </a:rPr>
              <a:t>17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3" y="71851"/>
            <a:ext cx="1574670" cy="1479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954B4D-B914-41F4-A64E-D1DFC3E01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8" y="4491040"/>
            <a:ext cx="1574670" cy="14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20338" y="644839"/>
            <a:ext cx="9375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ВЗАИМОДЕЙСТВИЕ ФЕДЕРАЛЬНЫХ И РЕГИОНАЛЬНЫХ </a:t>
            </a:r>
            <a:b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</a:br>
            <a: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УЧЕБНО-МЕТОДИЧЕСКИХ ОБЪЕДИНЕНИЙ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xmlns="" id="{07853C7B-4C3D-4759-B1CB-41801E632B7A}"/>
              </a:ext>
            </a:extLst>
          </p:cNvPr>
          <p:cNvSpPr/>
          <p:nvPr/>
        </p:nvSpPr>
        <p:spPr>
          <a:xfrm>
            <a:off x="1892297" y="1637690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Министерство просвещения Российской Федерации</a:t>
            </a:r>
          </a:p>
        </p:txBody>
      </p:sp>
      <p:sp>
        <p:nvSpPr>
          <p:cNvPr id="18" name="Скругленный прямоугольник 4">
            <a:extLst>
              <a:ext uri="{FF2B5EF4-FFF2-40B4-BE49-F238E27FC236}">
                <a16:creationId xmlns:a16="http://schemas.microsoft.com/office/drawing/2014/main" xmlns="" id="{EA592C84-73D1-42E1-8D3D-0D2039012B2B}"/>
              </a:ext>
            </a:extLst>
          </p:cNvPr>
          <p:cNvSpPr/>
          <p:nvPr/>
        </p:nvSpPr>
        <p:spPr>
          <a:xfrm>
            <a:off x="7245347" y="1637690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Региональные органы исполнительной власти в сфере управления образованием</a:t>
            </a:r>
          </a:p>
        </p:txBody>
      </p:sp>
      <p:sp>
        <p:nvSpPr>
          <p:cNvPr id="19" name="Двойная стрелка влево/вправо 9">
            <a:extLst>
              <a:ext uri="{FF2B5EF4-FFF2-40B4-BE49-F238E27FC236}">
                <a16:creationId xmlns:a16="http://schemas.microsoft.com/office/drawing/2014/main" xmlns="" id="{E97922A0-65DD-41D4-85A5-26FF710F1F14}"/>
              </a:ext>
            </a:extLst>
          </p:cNvPr>
          <p:cNvSpPr/>
          <p:nvPr/>
        </p:nvSpPr>
        <p:spPr>
          <a:xfrm>
            <a:off x="5850322" y="1786915"/>
            <a:ext cx="1397000" cy="590550"/>
          </a:xfrm>
          <a:prstGeom prst="leftRightArrow">
            <a:avLst>
              <a:gd name="adj1" fmla="val 59990"/>
              <a:gd name="adj2" fmla="val 76639"/>
            </a:avLst>
          </a:prstGeom>
          <a:solidFill>
            <a:srgbClr val="57111C"/>
          </a:solidFill>
          <a:ln>
            <a:solidFill>
              <a:srgbClr val="571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3">
            <a:extLst>
              <a:ext uri="{FF2B5EF4-FFF2-40B4-BE49-F238E27FC236}">
                <a16:creationId xmlns:a16="http://schemas.microsoft.com/office/drawing/2014/main" xmlns="" id="{8D89EE7A-DBD3-4ACD-A467-D7D1CC2E504F}"/>
              </a:ext>
            </a:extLst>
          </p:cNvPr>
          <p:cNvSpPr/>
          <p:nvPr/>
        </p:nvSpPr>
        <p:spPr>
          <a:xfrm>
            <a:off x="1911961" y="3422245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ФГБОУ ДПО «Институт развития профессионального образования»</a:t>
            </a:r>
          </a:p>
        </p:txBody>
      </p:sp>
      <p:sp>
        <p:nvSpPr>
          <p:cNvPr id="22" name="Скругленный прямоугольник 4">
            <a:extLst>
              <a:ext uri="{FF2B5EF4-FFF2-40B4-BE49-F238E27FC236}">
                <a16:creationId xmlns:a16="http://schemas.microsoft.com/office/drawing/2014/main" xmlns="" id="{FFAC4E65-5E4A-49E3-875F-9CBD439B4B52}"/>
              </a:ext>
            </a:extLst>
          </p:cNvPr>
          <p:cNvSpPr/>
          <p:nvPr/>
        </p:nvSpPr>
        <p:spPr>
          <a:xfrm>
            <a:off x="7314171" y="3422245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Региональные институты развития профессионального образования</a:t>
            </a:r>
          </a:p>
        </p:txBody>
      </p:sp>
      <p:sp>
        <p:nvSpPr>
          <p:cNvPr id="23" name="Двойная стрелка влево/вправо 9">
            <a:extLst>
              <a:ext uri="{FF2B5EF4-FFF2-40B4-BE49-F238E27FC236}">
                <a16:creationId xmlns:a16="http://schemas.microsoft.com/office/drawing/2014/main" xmlns="" id="{68A45321-C3CD-49B4-95BA-25D688880A7B}"/>
              </a:ext>
            </a:extLst>
          </p:cNvPr>
          <p:cNvSpPr/>
          <p:nvPr/>
        </p:nvSpPr>
        <p:spPr>
          <a:xfrm>
            <a:off x="5899482" y="3571470"/>
            <a:ext cx="1397000" cy="590550"/>
          </a:xfrm>
          <a:prstGeom prst="leftRightArrow">
            <a:avLst>
              <a:gd name="adj1" fmla="val 59990"/>
              <a:gd name="adj2" fmla="val 76639"/>
            </a:avLst>
          </a:prstGeom>
          <a:solidFill>
            <a:srgbClr val="F06233"/>
          </a:solidFill>
          <a:ln>
            <a:solidFill>
              <a:srgbClr val="F0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4A6F5690-2931-4F7D-8E3E-A97F3CF19A03}"/>
              </a:ext>
            </a:extLst>
          </p:cNvPr>
          <p:cNvSpPr/>
          <p:nvPr/>
        </p:nvSpPr>
        <p:spPr>
          <a:xfrm>
            <a:off x="1911961" y="5233553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Федеральные учебно-методические объединения </a:t>
            </a:r>
            <a:br>
              <a:rPr lang="ru-RU" dirty="0">
                <a:latin typeface="Raleway" pitchFamily="2" charset="-52"/>
              </a:rPr>
            </a:br>
            <a:r>
              <a:rPr lang="ru-RU" dirty="0">
                <a:latin typeface="Raleway" pitchFamily="2" charset="-52"/>
              </a:rPr>
              <a:t>в системе СПО</a:t>
            </a:r>
          </a:p>
        </p:txBody>
      </p:sp>
      <p:sp>
        <p:nvSpPr>
          <p:cNvPr id="25" name="Скругленный прямоугольник 4">
            <a:extLst>
              <a:ext uri="{FF2B5EF4-FFF2-40B4-BE49-F238E27FC236}">
                <a16:creationId xmlns:a16="http://schemas.microsoft.com/office/drawing/2014/main" xmlns="" id="{804C639E-FE11-4D6F-9298-20588EC4977B}"/>
              </a:ext>
            </a:extLst>
          </p:cNvPr>
          <p:cNvSpPr/>
          <p:nvPr/>
        </p:nvSpPr>
        <p:spPr>
          <a:xfrm>
            <a:off x="7314171" y="5233553"/>
            <a:ext cx="3960000" cy="889000"/>
          </a:xfrm>
          <a:prstGeom prst="roundRect">
            <a:avLst/>
          </a:prstGeom>
          <a:ln w="28575"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aleway" pitchFamily="2" charset="-52"/>
              </a:rPr>
              <a:t>Региональные учебно-методические объединения </a:t>
            </a:r>
            <a:br>
              <a:rPr lang="ru-RU" dirty="0">
                <a:latin typeface="Raleway" pitchFamily="2" charset="-52"/>
              </a:rPr>
            </a:br>
            <a:r>
              <a:rPr lang="ru-RU" dirty="0">
                <a:latin typeface="Raleway" pitchFamily="2" charset="-52"/>
              </a:rPr>
              <a:t>в системе СПО</a:t>
            </a:r>
          </a:p>
        </p:txBody>
      </p:sp>
      <p:sp>
        <p:nvSpPr>
          <p:cNvPr id="26" name="Двойная стрелка влево/вправо 9">
            <a:extLst>
              <a:ext uri="{FF2B5EF4-FFF2-40B4-BE49-F238E27FC236}">
                <a16:creationId xmlns:a16="http://schemas.microsoft.com/office/drawing/2014/main" xmlns="" id="{EDCAD5A9-977C-41E4-BABF-D8327C0A9332}"/>
              </a:ext>
            </a:extLst>
          </p:cNvPr>
          <p:cNvSpPr/>
          <p:nvPr/>
        </p:nvSpPr>
        <p:spPr>
          <a:xfrm>
            <a:off x="5899482" y="5382778"/>
            <a:ext cx="1397000" cy="590550"/>
          </a:xfrm>
          <a:prstGeom prst="leftRightArrow">
            <a:avLst>
              <a:gd name="adj1" fmla="val 59990"/>
              <a:gd name="adj2" fmla="val 766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9">
            <a:extLst>
              <a:ext uri="{FF2B5EF4-FFF2-40B4-BE49-F238E27FC236}">
                <a16:creationId xmlns:a16="http://schemas.microsoft.com/office/drawing/2014/main" xmlns="" id="{F1EEA8B5-7507-4740-AEB9-75F018A63027}"/>
              </a:ext>
            </a:extLst>
          </p:cNvPr>
          <p:cNvSpPr/>
          <p:nvPr/>
        </p:nvSpPr>
        <p:spPr>
          <a:xfrm rot="5400000">
            <a:off x="3424520" y="2665816"/>
            <a:ext cx="895554" cy="590550"/>
          </a:xfrm>
          <a:prstGeom prst="leftRightArrow">
            <a:avLst>
              <a:gd name="adj1" fmla="val 53330"/>
              <a:gd name="adj2" fmla="val 46670"/>
            </a:avLst>
          </a:prstGeom>
          <a:solidFill>
            <a:srgbClr val="57111C"/>
          </a:solidFill>
          <a:ln>
            <a:solidFill>
              <a:srgbClr val="571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9">
            <a:extLst>
              <a:ext uri="{FF2B5EF4-FFF2-40B4-BE49-F238E27FC236}">
                <a16:creationId xmlns:a16="http://schemas.microsoft.com/office/drawing/2014/main" xmlns="" id="{E4F9CB45-3564-47C5-BF9D-4B6844F0D0F9}"/>
              </a:ext>
            </a:extLst>
          </p:cNvPr>
          <p:cNvSpPr/>
          <p:nvPr/>
        </p:nvSpPr>
        <p:spPr>
          <a:xfrm rot="5400000">
            <a:off x="8826730" y="2665816"/>
            <a:ext cx="895554" cy="590550"/>
          </a:xfrm>
          <a:prstGeom prst="leftRightArrow">
            <a:avLst>
              <a:gd name="adj1" fmla="val 53330"/>
              <a:gd name="adj2" fmla="val 46670"/>
            </a:avLst>
          </a:prstGeom>
          <a:solidFill>
            <a:srgbClr val="57111C"/>
          </a:solidFill>
          <a:ln>
            <a:solidFill>
              <a:srgbClr val="571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лево/вправо 9">
            <a:extLst>
              <a:ext uri="{FF2B5EF4-FFF2-40B4-BE49-F238E27FC236}">
                <a16:creationId xmlns:a16="http://schemas.microsoft.com/office/drawing/2014/main" xmlns="" id="{E4E9AE5D-F78D-4480-A7AF-1B1C6C04C5E3}"/>
              </a:ext>
            </a:extLst>
          </p:cNvPr>
          <p:cNvSpPr/>
          <p:nvPr/>
        </p:nvSpPr>
        <p:spPr>
          <a:xfrm rot="5400000">
            <a:off x="8777570" y="4477124"/>
            <a:ext cx="895554" cy="590550"/>
          </a:xfrm>
          <a:prstGeom prst="leftRightArrow">
            <a:avLst>
              <a:gd name="adj1" fmla="val 53330"/>
              <a:gd name="adj2" fmla="val 46670"/>
            </a:avLst>
          </a:prstGeom>
          <a:solidFill>
            <a:srgbClr val="57111C"/>
          </a:solidFill>
          <a:ln>
            <a:solidFill>
              <a:srgbClr val="571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9">
            <a:extLst>
              <a:ext uri="{FF2B5EF4-FFF2-40B4-BE49-F238E27FC236}">
                <a16:creationId xmlns:a16="http://schemas.microsoft.com/office/drawing/2014/main" xmlns="" id="{B15049D3-8026-478D-9D1C-1C3C15431CE9}"/>
              </a:ext>
            </a:extLst>
          </p:cNvPr>
          <p:cNvSpPr/>
          <p:nvPr/>
        </p:nvSpPr>
        <p:spPr>
          <a:xfrm rot="5400000">
            <a:off x="3421466" y="4477124"/>
            <a:ext cx="895554" cy="590550"/>
          </a:xfrm>
          <a:prstGeom prst="leftRightArrow">
            <a:avLst>
              <a:gd name="adj1" fmla="val 53330"/>
              <a:gd name="adj2" fmla="val 46670"/>
            </a:avLst>
          </a:prstGeom>
          <a:solidFill>
            <a:srgbClr val="57111C"/>
          </a:solidFill>
          <a:ln>
            <a:solidFill>
              <a:srgbClr val="571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CEEFC2A-5A38-40D3-B423-69351605D9A1}"/>
              </a:ext>
            </a:extLst>
          </p:cNvPr>
          <p:cNvSpPr txBox="1"/>
          <p:nvPr/>
        </p:nvSpPr>
        <p:spPr>
          <a:xfrm>
            <a:off x="1892297" y="6424762"/>
            <a:ext cx="3958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" panose="00000500000000000000" pitchFamily="2" charset="-52"/>
              </a:rPr>
              <a:t>42</a:t>
            </a:r>
            <a:r>
              <a:rPr lang="ru-RU" b="1" dirty="0">
                <a:latin typeface="Raleway" pitchFamily="2" charset="-52"/>
              </a:rPr>
              <a:t> ФУМО СПО по УГПС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87A710-6002-4E05-B775-68378F7F6C7E}"/>
              </a:ext>
            </a:extLst>
          </p:cNvPr>
          <p:cNvSpPr txBox="1"/>
          <p:nvPr/>
        </p:nvSpPr>
        <p:spPr>
          <a:xfrm>
            <a:off x="7069274" y="6408321"/>
            <a:ext cx="5508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aleway" pitchFamily="2" charset="-52"/>
              </a:rPr>
              <a:t>Вологодская область - </a:t>
            </a:r>
            <a:r>
              <a:rPr lang="ru-RU" b="1" dirty="0">
                <a:latin typeface="Montserrat" panose="00000500000000000000" pitchFamily="2" charset="-52"/>
              </a:rPr>
              <a:t>1 </a:t>
            </a:r>
            <a:r>
              <a:rPr lang="ru-RU" b="1" dirty="0">
                <a:latin typeface="Raleway" pitchFamily="2" charset="-52"/>
              </a:rPr>
              <a:t>РУМО по СПО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2054814-10C0-406E-8F2E-D4CDCDD4AD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" y="947345"/>
            <a:ext cx="815943" cy="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11106" y="666291"/>
            <a:ext cx="8897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ПРОБЛЕМНЫЕ ЗОНЫ ПРОЦЕССА ВЗАИМОДЕЙСТВИЯ ФУМО,  РУМО ОДНОЙ ПРОФИЛЬНОЙ НАПРАВЛЕННОСТИ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AB7EDE4-C0A2-429C-84F6-0D607A59CA10}"/>
              </a:ext>
            </a:extLst>
          </p:cNvPr>
          <p:cNvGrpSpPr/>
          <p:nvPr/>
        </p:nvGrpSpPr>
        <p:grpSpPr>
          <a:xfrm>
            <a:off x="7274245" y="1840597"/>
            <a:ext cx="5165522" cy="1872491"/>
            <a:chOff x="148576" y="1353167"/>
            <a:chExt cx="5165522" cy="187249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AE655DE-EBA1-4957-AB0C-81FA45531223}"/>
                </a:ext>
              </a:extLst>
            </p:cNvPr>
            <p:cNvSpPr/>
            <p:nvPr/>
          </p:nvSpPr>
          <p:spPr>
            <a:xfrm>
              <a:off x="728680" y="1984449"/>
              <a:ext cx="4585417" cy="539829"/>
            </a:xfrm>
            <a:prstGeom prst="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effectLst/>
                  <a:latin typeface="Raleway" pitchFamily="2" charset="-52"/>
                  <a:ea typeface="Times New Roman" panose="02020603050405020304" pitchFamily="18" charset="0"/>
                </a:rPr>
                <a:t>Недостаток у ФУМО статистической информации </a:t>
              </a:r>
              <a:r>
                <a:rPr lang="ru-RU" sz="1200" dirty="0">
                  <a:solidFill>
                    <a:schemeClr val="tx1"/>
                  </a:solidFill>
                  <a:effectLst/>
                  <a:latin typeface="Raleway" pitchFamily="2" charset="-52"/>
                  <a:ea typeface="Times New Roman" panose="02020603050405020304" pitchFamily="18" charset="0"/>
                </a:rPr>
                <a:t>о деятельности РУМО и о состоянии дел в регионе по УГПС 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CF85871F-1B54-4F7F-9D22-F85AC271A4A4}"/>
                </a:ext>
              </a:extLst>
            </p:cNvPr>
            <p:cNvSpPr/>
            <p:nvPr/>
          </p:nvSpPr>
          <p:spPr>
            <a:xfrm>
              <a:off x="728680" y="2636830"/>
              <a:ext cx="4585418" cy="588828"/>
            </a:xfrm>
            <a:prstGeom prst="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Raleway" pitchFamily="2" charset="-52"/>
                  <a:ea typeface="Times New Roman" panose="02020603050405020304" pitchFamily="18" charset="0"/>
                </a:rPr>
                <a:t>Слабая информированность региональных УМО </a:t>
              </a:r>
              <a:r>
                <a:rPr lang="ru-RU" sz="1200" dirty="0">
                  <a:solidFill>
                    <a:schemeClr val="tx1"/>
                  </a:solidFill>
                  <a:latin typeface="Raleway" pitchFamily="2" charset="-52"/>
                  <a:ea typeface="Times New Roman" panose="02020603050405020304" pitchFamily="18" charset="0"/>
                </a:rPr>
                <a:t>о федеральных трендах и реализуемых на федеральном уровне проектах развития системы СПО</a:t>
              </a:r>
            </a:p>
          </p:txBody>
        </p:sp>
        <p:cxnSp>
          <p:nvCxnSpPr>
            <p:cNvPr id="20" name="Соединитель: уступ 19">
              <a:extLst>
                <a:ext uri="{FF2B5EF4-FFF2-40B4-BE49-F238E27FC236}">
                  <a16:creationId xmlns:a16="http://schemas.microsoft.com/office/drawing/2014/main" xmlns="" id="{E824F98A-3631-4B66-B9C6-E4C4CCA6D8CF}"/>
                </a:ext>
              </a:extLst>
            </p:cNvPr>
            <p:cNvCxnSpPr>
              <a:cxnSpLocks/>
            </p:cNvCxnSpPr>
            <p:nvPr/>
          </p:nvCxnSpPr>
          <p:spPr>
            <a:xfrm>
              <a:off x="188276" y="1729570"/>
              <a:ext cx="540000" cy="1188000"/>
            </a:xfrm>
            <a:prstGeom prst="bentConnector3">
              <a:avLst>
                <a:gd name="adj1" fmla="val 4480"/>
              </a:avLst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3">
              <a:extLst>
                <a:ext uri="{FF2B5EF4-FFF2-40B4-BE49-F238E27FC236}">
                  <a16:creationId xmlns:a16="http://schemas.microsoft.com/office/drawing/2014/main" xmlns="" id="{664E9E35-3BF6-4FA9-B819-EF11CE16225C}"/>
                </a:ext>
              </a:extLst>
            </p:cNvPr>
            <p:cNvSpPr/>
            <p:nvPr/>
          </p:nvSpPr>
          <p:spPr>
            <a:xfrm>
              <a:off x="148576" y="1353167"/>
              <a:ext cx="5165521" cy="4814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  <a:effectLst/>
                  <a:latin typeface="Raleway" pitchFamily="2" charset="-52"/>
                  <a:ea typeface="Times New Roman" panose="02020603050405020304" pitchFamily="18" charset="0"/>
                </a:rPr>
                <a:t>ИНФОРМАЦИОННЫЕ ПРОБЛЕМЫ ВЗАИМОДЕЙСТВИЯ</a:t>
              </a:r>
              <a:endParaRPr lang="ru-RU" sz="1400" b="1" dirty="0">
                <a:solidFill>
                  <a:srgbClr val="FFFFFF"/>
                </a:solidFill>
                <a:latin typeface="Raleway" pitchFamily="2" charset="-52"/>
              </a:endParaRPr>
            </a:p>
          </p:txBody>
        </p:sp>
      </p:grp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xmlns="" id="{EE8DE461-4C1D-4620-B0B2-94573D950092}"/>
              </a:ext>
            </a:extLst>
          </p:cNvPr>
          <p:cNvSpPr/>
          <p:nvPr/>
        </p:nvSpPr>
        <p:spPr>
          <a:xfrm>
            <a:off x="1651736" y="5520432"/>
            <a:ext cx="4251805" cy="4814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Партнерство ФУМО-РУМО</a:t>
            </a:r>
          </a:p>
        </p:txBody>
      </p: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B378EF12-EDE1-4F0D-84E2-FF048C5739C9}"/>
              </a:ext>
            </a:extLst>
          </p:cNvPr>
          <p:cNvSpPr/>
          <p:nvPr/>
        </p:nvSpPr>
        <p:spPr>
          <a:xfrm>
            <a:off x="1651736" y="6180754"/>
            <a:ext cx="4251805" cy="4814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Мотивация к сотрудничеству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xmlns="" id="{F2EA206E-4625-4530-85DB-A35A1C891742}"/>
              </a:ext>
            </a:extLst>
          </p:cNvPr>
          <p:cNvSpPr/>
          <p:nvPr/>
        </p:nvSpPr>
        <p:spPr>
          <a:xfrm>
            <a:off x="1651736" y="6841076"/>
            <a:ext cx="4251805" cy="4814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Информационная открытость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xmlns="" id="{8E546B8C-7B26-4DC4-8E05-C452242409AA}"/>
              </a:ext>
            </a:extLst>
          </p:cNvPr>
          <p:cNvSpPr/>
          <p:nvPr/>
        </p:nvSpPr>
        <p:spPr>
          <a:xfrm>
            <a:off x="7506029" y="5511229"/>
            <a:ext cx="4933737" cy="781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Сопряжение планов работы </a:t>
            </a:r>
            <a:b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</a:br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ФУМО и РУМО</a:t>
            </a:r>
          </a:p>
        </p:txBody>
      </p:sp>
      <p:sp>
        <p:nvSpPr>
          <p:cNvPr id="27" name="Скругленный прямоугольник 3">
            <a:extLst>
              <a:ext uri="{FF2B5EF4-FFF2-40B4-BE49-F238E27FC236}">
                <a16:creationId xmlns:a16="http://schemas.microsoft.com/office/drawing/2014/main" xmlns="" id="{DDA23D12-A2FA-43A2-BF2F-D47B24B93245}"/>
              </a:ext>
            </a:extLst>
          </p:cNvPr>
          <p:cNvSpPr/>
          <p:nvPr/>
        </p:nvSpPr>
        <p:spPr>
          <a:xfrm>
            <a:off x="7506028" y="6653188"/>
            <a:ext cx="4933737" cy="6444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Raleway" pitchFamily="2" charset="-52"/>
              </a:rPr>
              <a:t>Организация совместных рабочих групп по обновлению содержания</a:t>
            </a:r>
          </a:p>
        </p:txBody>
      </p:sp>
      <p:sp>
        <p:nvSpPr>
          <p:cNvPr id="28" name="Скругленный прямоугольник 3">
            <a:extLst>
              <a:ext uri="{FF2B5EF4-FFF2-40B4-BE49-F238E27FC236}">
                <a16:creationId xmlns:a16="http://schemas.microsoft.com/office/drawing/2014/main" xmlns="" id="{FEC69980-2F1E-4A09-8E8B-D185D459379E}"/>
              </a:ext>
            </a:extLst>
          </p:cNvPr>
          <p:cNvSpPr/>
          <p:nvPr/>
        </p:nvSpPr>
        <p:spPr>
          <a:xfrm>
            <a:off x="1651736" y="4870943"/>
            <a:ext cx="10788030" cy="4814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ПУТИ РЕШЕНИЯ</a:t>
            </a:r>
            <a:endParaRPr lang="ru-RU" sz="2000" b="1" dirty="0">
              <a:solidFill>
                <a:srgbClr val="FFFFFF"/>
              </a:solidFill>
              <a:latin typeface="Raleway" pitchFamily="2" charset="-52"/>
            </a:endParaRP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xmlns="" id="{9C1FD3E7-AA5A-4533-9BD9-111D712008A7}"/>
              </a:ext>
            </a:extLst>
          </p:cNvPr>
          <p:cNvCxnSpPr>
            <a:cxnSpLocks/>
            <a:endCxn id="27" idx="1"/>
          </p:cNvCxnSpPr>
          <p:nvPr/>
        </p:nvCxnSpPr>
        <p:spPr>
          <a:xfrm rot="16200000" flipH="1">
            <a:off x="6360354" y="5829756"/>
            <a:ext cx="1623053" cy="668295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xmlns="" id="{FE7871B6-7CE3-4A5A-B5C1-3AF2A5D7EA1D}"/>
              </a:ext>
            </a:extLst>
          </p:cNvPr>
          <p:cNvCxnSpPr>
            <a:cxnSpLocks/>
          </p:cNvCxnSpPr>
          <p:nvPr/>
        </p:nvCxnSpPr>
        <p:spPr>
          <a:xfrm flipH="1">
            <a:off x="5894785" y="5357753"/>
            <a:ext cx="540000" cy="1728000"/>
          </a:xfrm>
          <a:prstGeom prst="bentConnector3">
            <a:avLst>
              <a:gd name="adj1" fmla="val 448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582F89C4-A350-4A32-8449-EDF79F132DD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5903541" y="6421471"/>
            <a:ext cx="53124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9FC7AEDB-934D-479A-9850-CB19EFA7081A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5903541" y="5761149"/>
            <a:ext cx="48915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AD6E326E-BF70-42DC-9E59-6A19AC420CB0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837733" y="5902223"/>
            <a:ext cx="668296" cy="14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5DDBEF2B-1071-4F75-8E73-6833E6EC832E}"/>
              </a:ext>
            </a:extLst>
          </p:cNvPr>
          <p:cNvGrpSpPr/>
          <p:nvPr/>
        </p:nvGrpSpPr>
        <p:grpSpPr>
          <a:xfrm>
            <a:off x="1612036" y="1840597"/>
            <a:ext cx="5165522" cy="2792361"/>
            <a:chOff x="629540" y="1081834"/>
            <a:chExt cx="5165522" cy="2792361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8CB118F5-1604-44BC-A095-471CCFB67451}"/>
                </a:ext>
              </a:extLst>
            </p:cNvPr>
            <p:cNvGrpSpPr/>
            <p:nvPr/>
          </p:nvGrpSpPr>
          <p:grpSpPr>
            <a:xfrm>
              <a:off x="629540" y="1081834"/>
              <a:ext cx="5165522" cy="2792361"/>
              <a:chOff x="148576" y="1353167"/>
              <a:chExt cx="5165522" cy="2792361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D74AC154-9705-4351-A1E0-C9E73F48F7B2}"/>
                  </a:ext>
                </a:extLst>
              </p:cNvPr>
              <p:cNvSpPr/>
              <p:nvPr/>
            </p:nvSpPr>
            <p:spPr>
              <a:xfrm>
                <a:off x="728680" y="1984449"/>
                <a:ext cx="4585417" cy="539829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200" b="1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Слабое взаимодействие </a:t>
                </a:r>
                <a:r>
                  <a:rPr lang="ru-RU" sz="1200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ФУМО с региональными министерствами и департаментами образования</a:t>
                </a:r>
                <a:endParaRPr lang="ru-RU" sz="1200" dirty="0">
                  <a:solidFill>
                    <a:schemeClr val="tx1"/>
                  </a:solidFill>
                  <a:latin typeface="Raleway" pitchFamily="2" charset="-52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93521094-5B59-4534-A19D-44BDD15C6159}"/>
                  </a:ext>
                </a:extLst>
              </p:cNvPr>
              <p:cNvSpPr/>
              <p:nvPr/>
            </p:nvSpPr>
            <p:spPr>
              <a:xfrm>
                <a:off x="728680" y="2636830"/>
                <a:ext cx="4585418" cy="588828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200" b="1" dirty="0">
                    <a:solidFill>
                      <a:schemeClr val="tx1"/>
                    </a:solidFill>
                    <a:latin typeface="Raleway" pitchFamily="2" charset="-52"/>
                    <a:ea typeface="Times New Roman" panose="02020603050405020304" pitchFamily="18" charset="0"/>
                  </a:rPr>
                  <a:t>Н</a:t>
                </a:r>
                <a:r>
                  <a:rPr lang="ru-RU" sz="1200" b="1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изкая заинтересованность </a:t>
                </a:r>
                <a:r>
                  <a:rPr lang="ru-RU" sz="1200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в участии педагогов и научных работников в работе ФУМО или РУМО </a:t>
                </a:r>
                <a:br>
                  <a:rPr lang="ru-RU" sz="1200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</a:br>
                <a:r>
                  <a:rPr lang="ru-RU" sz="1200" dirty="0">
                    <a:solidFill>
                      <a:schemeClr val="tx1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в связи с отсутствием мотивации</a:t>
                </a:r>
                <a:endParaRPr lang="ru-RU" sz="1200" dirty="0">
                  <a:solidFill>
                    <a:schemeClr val="tx1"/>
                  </a:solidFill>
                  <a:latin typeface="Raleway" pitchFamily="2" charset="-52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70867EC3-C58D-4AC5-A148-96E7E98C6272}"/>
                  </a:ext>
                </a:extLst>
              </p:cNvPr>
              <p:cNvSpPr/>
              <p:nvPr/>
            </p:nvSpPr>
            <p:spPr>
              <a:xfrm>
                <a:off x="728680" y="3332986"/>
                <a:ext cx="4585418" cy="812542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200" b="1" dirty="0">
                    <a:solidFill>
                      <a:schemeClr val="tx1"/>
                    </a:solidFill>
                    <a:latin typeface="Raleway" pitchFamily="2" charset="-52"/>
                    <a:ea typeface="Times New Roman" panose="02020603050405020304" pitchFamily="18" charset="0"/>
                  </a:rPr>
                  <a:t>Недостаток полномочий </a:t>
                </a:r>
                <a:r>
                  <a:rPr lang="ru-RU" sz="1200" dirty="0">
                    <a:solidFill>
                      <a:schemeClr val="tx1"/>
                    </a:solidFill>
                    <a:latin typeface="Raleway" pitchFamily="2" charset="-52"/>
                    <a:ea typeface="Times New Roman" panose="02020603050405020304" pitchFamily="18" charset="0"/>
                  </a:rPr>
                  <a:t>как у ФУМО, так и у РУМО </a:t>
                </a:r>
                <a:br>
                  <a:rPr lang="ru-RU" sz="1200" dirty="0">
                    <a:solidFill>
                      <a:schemeClr val="tx1"/>
                    </a:solidFill>
                    <a:latin typeface="Raleway" pitchFamily="2" charset="-52"/>
                    <a:ea typeface="Times New Roman" panose="02020603050405020304" pitchFamily="18" charset="0"/>
                  </a:rPr>
                </a:br>
                <a:r>
                  <a:rPr lang="ru-RU" sz="1200" dirty="0">
                    <a:solidFill>
                      <a:schemeClr val="tx1"/>
                    </a:solidFill>
                    <a:latin typeface="Raleway" pitchFamily="2" charset="-52"/>
                    <a:ea typeface="Times New Roman" panose="02020603050405020304" pitchFamily="18" charset="0"/>
                  </a:rPr>
                  <a:t>для непосредственной работы с профессиональными образовательными организациями</a:t>
                </a:r>
              </a:p>
            </p:txBody>
          </p:sp>
          <p:cxnSp>
            <p:nvCxnSpPr>
              <p:cNvPr id="42" name="Соединитель: уступ 41">
                <a:extLst>
                  <a:ext uri="{FF2B5EF4-FFF2-40B4-BE49-F238E27FC236}">
                    <a16:creationId xmlns:a16="http://schemas.microsoft.com/office/drawing/2014/main" xmlns="" id="{8EDFC4E7-2B36-40D6-8F75-3D1BF27EA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76" y="1682024"/>
                <a:ext cx="540000" cy="2052000"/>
              </a:xfrm>
              <a:prstGeom prst="bentConnector3">
                <a:avLst>
                  <a:gd name="adj1" fmla="val 4480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Скругленный прямоугольник 3">
                <a:extLst>
                  <a:ext uri="{FF2B5EF4-FFF2-40B4-BE49-F238E27FC236}">
                    <a16:creationId xmlns:a16="http://schemas.microsoft.com/office/drawing/2014/main" xmlns="" id="{940A091C-2931-4BD6-BDDF-941C39D1EA84}"/>
                  </a:ext>
                </a:extLst>
              </p:cNvPr>
              <p:cNvSpPr/>
              <p:nvPr/>
            </p:nvSpPr>
            <p:spPr>
              <a:xfrm>
                <a:off x="148576" y="1353167"/>
                <a:ext cx="5165521" cy="48143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rgbClr val="FFFFFF"/>
                    </a:solidFill>
                    <a:effectLst/>
                    <a:latin typeface="Raleway" pitchFamily="2" charset="-52"/>
                    <a:ea typeface="Times New Roman" panose="02020603050405020304" pitchFamily="18" charset="0"/>
                  </a:rPr>
                  <a:t>ОРГАНИЗАЦИОННЫЕ ПРОБЛЕМЫ ВЗАИМОДЕЙСТВИЯ</a:t>
                </a:r>
                <a:endParaRPr lang="ru-RU" sz="1400" b="1" dirty="0">
                  <a:solidFill>
                    <a:srgbClr val="FFFFFF"/>
                  </a:solidFill>
                  <a:latin typeface="Raleway" pitchFamily="2" charset="-52"/>
                </a:endParaRPr>
              </a:p>
            </p:txBody>
          </p:sp>
        </p:grp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xmlns="" id="{679DA88F-AC73-49DC-8AFB-84C7A804329D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708025" y="1983031"/>
              <a:ext cx="501619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62080369-E90B-426E-AE64-ED87315286A2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708025" y="2659911"/>
              <a:ext cx="501619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482B4F4F-78C2-4796-A9CE-A14EDF034C5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351546" y="2741793"/>
            <a:ext cx="502803" cy="1"/>
          </a:xfrm>
          <a:prstGeom prst="straightConnector1">
            <a:avLst/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EF32512-5760-4AD0-B011-EBBC3E902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" y="947345"/>
            <a:ext cx="815943" cy="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33949" y="812482"/>
            <a:ext cx="9705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ОРГАНИЗАЦИЯ РАБОТЫ ФЕДЕРАЛЬНЫХ И РЕГИОНАЛЬНЫХ УМО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8D162E-26F7-4D1D-A64C-30B50DAA315B}"/>
              </a:ext>
            </a:extLst>
          </p:cNvPr>
          <p:cNvSpPr/>
          <p:nvPr/>
        </p:nvSpPr>
        <p:spPr>
          <a:xfrm>
            <a:off x="1586469" y="1310476"/>
            <a:ext cx="10094707" cy="25672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213A75"/>
              </a:buClr>
            </a:pPr>
            <a:r>
              <a:rPr lang="ru-RU" sz="2000" b="1" dirty="0">
                <a:solidFill>
                  <a:srgbClr val="425FA0"/>
                </a:solidFill>
                <a:latin typeface="Raleway Black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 и сотрудничества ФУМО, РУМО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Поиск новых профессий и специальностей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itchFamily="2" charset="-52"/>
              </a:rPr>
              <a:t>Разработка и актуализация ФГОС СПО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itchFamily="2" charset="-52"/>
              </a:rPr>
              <a:t>Разработка КОД ДЭ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Raleway" pitchFamily="2" charset="-52"/>
              </a:rPr>
              <a:t>Единая база экспертов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Raleway" pitchFamily="2" charset="-52"/>
              </a:rPr>
              <a:t>Информационное сопровождение реализации ОПОП </a:t>
            </a:r>
          </a:p>
          <a:p>
            <a:pPr marL="285750" indent="-285750">
              <a:spcBef>
                <a:spcPts val="600"/>
              </a:spcBef>
              <a:buClr>
                <a:srgbClr val="213A75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Raleway" pitchFamily="2" charset="-52"/>
              </a:rPr>
              <a:t>Экспертиза учебников, пособий , учебных материалов</a:t>
            </a:r>
            <a:endParaRPr lang="ru-RU" dirty="0">
              <a:solidFill>
                <a:srgbClr val="FF0000"/>
              </a:solidFill>
              <a:latin typeface="Raleway" pitchFamily="2" charset="-52"/>
            </a:endParaRPr>
          </a:p>
        </p:txBody>
      </p:sp>
      <p:sp>
        <p:nvSpPr>
          <p:cNvPr id="18" name="Скругленный прямоугольник 3">
            <a:extLst>
              <a:ext uri="{FF2B5EF4-FFF2-40B4-BE49-F238E27FC236}">
                <a16:creationId xmlns:a16="http://schemas.microsoft.com/office/drawing/2014/main" xmlns="" id="{8C7A3462-2575-448F-A4A6-47576EC5B93D}"/>
              </a:ext>
            </a:extLst>
          </p:cNvPr>
          <p:cNvSpPr/>
          <p:nvPr/>
        </p:nvSpPr>
        <p:spPr>
          <a:xfrm>
            <a:off x="2134763" y="4275355"/>
            <a:ext cx="3010295" cy="4814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Чем ФУМО полезно для РУМО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Raleway" pitchFamily="2" charset="-52"/>
            </a:endParaRPr>
          </a:p>
        </p:txBody>
      </p:sp>
      <p:pic>
        <p:nvPicPr>
          <p:cNvPr id="19" name="Рисунок 18" descr="Вопросы со сплошной заливкой">
            <a:extLst>
              <a:ext uri="{FF2B5EF4-FFF2-40B4-BE49-F238E27FC236}">
                <a16:creationId xmlns:a16="http://schemas.microsoft.com/office/drawing/2014/main" xmlns="" id="{37F5678C-1619-4B4C-8E12-15BEFA82D5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86469" y="4037809"/>
            <a:ext cx="746202" cy="74620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C2BE499-156D-403B-9A25-25C11C9C1DB5}"/>
              </a:ext>
            </a:extLst>
          </p:cNvPr>
          <p:cNvSpPr/>
          <p:nvPr/>
        </p:nvSpPr>
        <p:spPr>
          <a:xfrm>
            <a:off x="1659277" y="4770985"/>
            <a:ext cx="5325638" cy="213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Консультационно-методическая поддержка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aleway" pitchFamily="2" charset="-52"/>
              </a:rPr>
              <a:t>Реализация программ ДПО и обучающих семинаров для РУМО и ОО</a:t>
            </a:r>
            <a:endParaRPr lang="ru-RU" sz="1600" dirty="0">
              <a:solidFill>
                <a:schemeClr val="dk1"/>
              </a:solidFill>
              <a:latin typeface="Raleway" pitchFamily="2" charset="-52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aleway" pitchFamily="2" charset="-52"/>
              </a:rPr>
              <a:t>Содействие в привлечении федеральных экспертов в региональные мероприятия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aleway" pitchFamily="2" charset="-52"/>
              </a:rPr>
              <a:t>Экспертиза материалов от РУМО</a:t>
            </a: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xmlns="" id="{751F54DF-A113-4050-8017-2F995AEBF916}"/>
              </a:ext>
            </a:extLst>
          </p:cNvPr>
          <p:cNvSpPr/>
          <p:nvPr/>
        </p:nvSpPr>
        <p:spPr>
          <a:xfrm>
            <a:off x="8567108" y="4275355"/>
            <a:ext cx="3010295" cy="4814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Чем РУМО полезно для ФУМО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Raleway" pitchFamily="2" charset="-52"/>
            </a:endParaRPr>
          </a:p>
        </p:txBody>
      </p:sp>
      <p:pic>
        <p:nvPicPr>
          <p:cNvPr id="23" name="Рисунок 22" descr="Вопросы со сплошной заливкой">
            <a:extLst>
              <a:ext uri="{FF2B5EF4-FFF2-40B4-BE49-F238E27FC236}">
                <a16:creationId xmlns:a16="http://schemas.microsoft.com/office/drawing/2014/main" xmlns="" id="{F06242CA-DC75-4836-923A-ED76FF986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25918" y="4054460"/>
            <a:ext cx="764569" cy="76456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0A201E3-FA6B-4759-9541-8EEFD4AAABE8}"/>
              </a:ext>
            </a:extLst>
          </p:cNvPr>
          <p:cNvSpPr/>
          <p:nvPr/>
        </p:nvSpPr>
        <p:spPr>
          <a:xfrm>
            <a:off x="6984915" y="4784011"/>
            <a:ext cx="6029066" cy="2183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Привлечение ОО к методической и экспертной работе </a:t>
            </a:r>
          </a:p>
          <a:p>
            <a:pPr marL="285750" indent="-28575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Формирование предложений по развитию отраслевой подготовки с учетом регионального опыта</a:t>
            </a:r>
          </a:p>
          <a:p>
            <a:pPr marL="285750" indent="-28575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Трансляция передового опыта в регионе</a:t>
            </a:r>
          </a:p>
          <a:p>
            <a:pPr marL="285750" indent="-28575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Обсуждение и экспертиза проектов ФГОС, ПОП СПО, КОД ДЭ и др.</a:t>
            </a:r>
          </a:p>
          <a:p>
            <a:pPr marL="285750" indent="-28575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dk1"/>
                </a:solidFill>
                <a:latin typeface="Raleway" pitchFamily="2" charset="-52"/>
              </a:rPr>
              <a:t>Разработка учебно-методических материалов</a:t>
            </a:r>
            <a:endParaRPr lang="ru-RU" sz="1600" dirty="0">
              <a:latin typeface="Raleway" pitchFamily="2" charset="-52"/>
            </a:endParaRPr>
          </a:p>
        </p:txBody>
      </p:sp>
      <p:pic>
        <p:nvPicPr>
          <p:cNvPr id="25" name="Рисунок 24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xmlns="" id="{4C5B7789-67E7-4A48-A896-8D853B8A4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48915" y="4924391"/>
            <a:ext cx="473324" cy="473324"/>
          </a:xfrm>
          <a:prstGeom prst="rect">
            <a:avLst/>
          </a:prstGeom>
        </p:spPr>
      </p:pic>
      <p:pic>
        <p:nvPicPr>
          <p:cNvPr id="26" name="Рисунок 25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xmlns="" id="{5B4AAFD6-3DE5-4AEF-A77B-54FA17B929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557391" y="4816647"/>
            <a:ext cx="473324" cy="4733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D07735F-3925-45D0-9DDF-EE450F58313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" y="947345"/>
            <a:ext cx="815943" cy="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01B9528-5822-411F-9409-83779C44C336}"/>
              </a:ext>
            </a:extLst>
          </p:cNvPr>
          <p:cNvSpPr/>
          <p:nvPr/>
        </p:nvSpPr>
        <p:spPr>
          <a:xfrm>
            <a:off x="9111044" y="957275"/>
            <a:ext cx="3487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chemeClr val="bg1"/>
              </a:solidFill>
              <a:latin typeface="Raleway" pitchFamily="2" charset="-52"/>
            </a:endParaRPr>
          </a:p>
        </p:txBody>
      </p:sp>
      <p:sp>
        <p:nvSpPr>
          <p:cNvPr id="18" name="Скругленный прямоугольник 3">
            <a:extLst>
              <a:ext uri="{FF2B5EF4-FFF2-40B4-BE49-F238E27FC236}">
                <a16:creationId xmlns:a16="http://schemas.microsoft.com/office/drawing/2014/main" xmlns="" id="{A68FB75C-E705-4B9F-B64D-66FF85317C62}"/>
              </a:ext>
            </a:extLst>
          </p:cNvPr>
          <p:cNvSpPr/>
          <p:nvPr/>
        </p:nvSpPr>
        <p:spPr>
          <a:xfrm>
            <a:off x="8195181" y="838014"/>
            <a:ext cx="4141272" cy="481433"/>
          </a:xfrm>
          <a:prstGeom prst="roundRect">
            <a:avLst/>
          </a:prstGeom>
          <a:noFill/>
          <a:ln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7111C"/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Контакты </a:t>
            </a:r>
            <a:r>
              <a:rPr lang="ru-RU" sz="1400" b="1" dirty="0">
                <a:solidFill>
                  <a:srgbClr val="57111C"/>
                </a:solidFill>
                <a:latin typeface="Raleway" pitchFamily="2" charset="-52"/>
                <a:ea typeface="Times New Roman" panose="02020603050405020304" pitchFamily="18" charset="0"/>
              </a:rPr>
              <a:t>ФУМО </a:t>
            </a:r>
            <a:endParaRPr lang="ru-RU" sz="1400" b="1" dirty="0">
              <a:solidFill>
                <a:srgbClr val="57111C"/>
              </a:solidFill>
              <a:latin typeface="Raleway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242762-B2D0-494B-AEF5-FA6F53731DDD}"/>
              </a:ext>
            </a:extLst>
          </p:cNvPr>
          <p:cNvSpPr txBox="1"/>
          <p:nvPr/>
        </p:nvSpPr>
        <p:spPr>
          <a:xfrm>
            <a:off x="7863774" y="7001496"/>
            <a:ext cx="5075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aleway" pitchFamily="2" charset="-52"/>
              </a:rPr>
              <a:t>Информация по ФУМО на портале СПО-ЛАБ </a:t>
            </a:r>
            <a:r>
              <a:rPr lang="ru-RU" sz="1600" dirty="0">
                <a:latin typeface="Raleway" pitchFamily="2" charset="-52"/>
                <a:hlinkClick r:id="rId7"/>
              </a:rPr>
              <a:t>https://spo-lab.ru/fumo</a:t>
            </a:r>
            <a:r>
              <a:rPr lang="ru-RU" sz="1600" dirty="0">
                <a:latin typeface="Raleway" pitchFamily="2" charset="-52"/>
              </a:rPr>
              <a:t> </a:t>
            </a: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xmlns="" id="{17539B47-7ECB-45E8-A832-6E2709ADB054}"/>
              </a:ext>
            </a:extLst>
          </p:cNvPr>
          <p:cNvSpPr/>
          <p:nvPr/>
        </p:nvSpPr>
        <p:spPr>
          <a:xfrm>
            <a:off x="1586742" y="886654"/>
            <a:ext cx="4141272" cy="481433"/>
          </a:xfrm>
          <a:prstGeom prst="roundRect">
            <a:avLst/>
          </a:prstGeom>
          <a:noFill/>
          <a:ln>
            <a:solidFill>
              <a:srgbClr val="5711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7111C"/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Информация о РУМО по СПО (24 УГПС)</a:t>
            </a:r>
          </a:p>
          <a:p>
            <a:pPr algn="ctr"/>
            <a:r>
              <a:rPr lang="ru-RU" sz="1400" b="1" dirty="0">
                <a:solidFill>
                  <a:srgbClr val="57111C"/>
                </a:solidFill>
                <a:effectLst/>
                <a:latin typeface="Raleway" pitchFamily="2" charset="-52"/>
                <a:ea typeface="Times New Roman" panose="02020603050405020304" pitchFamily="18" charset="0"/>
              </a:rPr>
              <a:t>Вологодская область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89E649-7D2E-46D6-9E83-E6D9379C0787}"/>
              </a:ext>
            </a:extLst>
          </p:cNvPr>
          <p:cNvSpPr txBox="1"/>
          <p:nvPr/>
        </p:nvSpPr>
        <p:spPr>
          <a:xfrm>
            <a:off x="173923" y="1459939"/>
            <a:ext cx="6681454" cy="5693866"/>
          </a:xfrm>
          <a:prstGeom prst="rect">
            <a:avLst/>
          </a:prstGeom>
          <a:noFill/>
          <a:ln>
            <a:solidFill>
              <a:srgbClr val="57111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0" i="0" dirty="0">
                <a:effectLst/>
                <a:latin typeface="Times New Roman" panose="02020603050405020304" pitchFamily="18" charset="0"/>
              </a:rPr>
              <a:t>08.00.00 Техника и технология строительства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09.00.00 Информатика и вычислительная техника Информатика и вычислительная техника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10.00.00 Информационная безопасность Информационная безопасность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11.00.00 Электроника, радиотехника и системы связи Электроника, радиотехника и система связи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13.00.00 Электро- и теплоэнергетика Электро- и теплоэнергетика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15.00.00 Технология машиностроения Машиностроение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18.00.00 Химические технологии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20.00.00 Техносферная безопасность и природообустройство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21.00.00 Прикладная геология, горное дело, нефтегазовое дело и геодезия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22.00.00 Технологии материалов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23.00.00 Техника и технология наземного транспорта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25.00.00 Аэронавигация и эксплуатация авиационной ракетно-космической техники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26.00.00 Техника и технологии кораблестроения и водного транспорта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29.00.00 Технологии легкой промышленности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35.00.00 Сельское, лесное и рыбное хозяйство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36.00.00 Ветеринария и зоотехния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38.00.00 Экономика и управление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39.00.00 Социология и социальная работа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40.00.00 Юриспруденция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43.00.00 Сервис и туризм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44.00.00 Образование и педагогические науки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46.00.00 История и археология (делопроизводство)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49.00.00 Физическая культура и спорт</a:t>
            </a:r>
            <a:br>
              <a:rPr lang="ru-RU" sz="1400" b="0" i="0" dirty="0">
                <a:effectLst/>
                <a:latin typeface="Times New Roman" panose="02020603050405020304" pitchFamily="18" charset="0"/>
              </a:rPr>
            </a:br>
            <a:r>
              <a:rPr lang="ru-RU" sz="1400" b="0" i="0" dirty="0">
                <a:effectLst/>
                <a:latin typeface="Times New Roman" panose="02020603050405020304" pitchFamily="18" charset="0"/>
              </a:rPr>
              <a:t>54.00.00 Изобразительное и прикладные виды искусств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Raleway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F7B4B7-2379-4714-970F-338C7DC0F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600" y="1400005"/>
            <a:ext cx="5830434" cy="5528970"/>
          </a:xfrm>
          <a:prstGeom prst="rect">
            <a:avLst/>
          </a:prstGeom>
          <a:ln>
            <a:solidFill>
              <a:srgbClr val="57111C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DBE9E76-280C-4AB1-9DA2-793351D6F1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" y="879249"/>
            <a:ext cx="815943" cy="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Google Shape;179;g1fb3432825f_1_1">
            <a:extLst>
              <a:ext uri="{FF2B5EF4-FFF2-40B4-BE49-F238E27FC236}">
                <a16:creationId xmlns:a16="http://schemas.microsoft.com/office/drawing/2014/main" xmlns="" id="{A55EB623-57DD-4257-B657-3404C24B4E0A}"/>
              </a:ext>
            </a:extLst>
          </p:cNvPr>
          <p:cNvSpPr txBox="1"/>
          <p:nvPr/>
        </p:nvSpPr>
        <p:spPr>
          <a:xfrm>
            <a:off x="525294" y="1731393"/>
            <a:ext cx="10682949" cy="2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57111C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</a:t>
            </a:r>
            <a:endParaRPr lang="ru-RU" sz="1550" dirty="0">
              <a:solidFill>
                <a:srgbClr val="57111C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50" dirty="0">
              <a:solidFill>
                <a:srgbClr val="57111C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400"/>
              </a:spcBef>
              <a:buSzPts val="1100"/>
              <a:buNone/>
            </a:pPr>
            <a:r>
              <a:rPr lang="ru-RU" sz="2000" b="1" dirty="0">
                <a:solidFill>
                  <a:srgbClr val="57111C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отдел сопровождения работы ФУМО и разработки ПОП СПО</a:t>
            </a:r>
          </a:p>
          <a:p>
            <a:pPr marL="0" lvl="0" indent="0" algn="l" rtl="0">
              <a:spcBef>
                <a:spcPts val="400"/>
              </a:spcBef>
              <a:buSzPts val="1100"/>
              <a:buNone/>
            </a:pPr>
            <a:r>
              <a:rPr lang="ru-RU" sz="2000" b="1" dirty="0">
                <a:solidFill>
                  <a:srgbClr val="57111C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Центр содержания и новых образовательных </a:t>
            </a:r>
            <a:br>
              <a:rPr lang="ru-RU" sz="2000" b="1" dirty="0">
                <a:solidFill>
                  <a:srgbClr val="57111C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</a:br>
            <a:r>
              <a:rPr lang="ru-RU" sz="2000" b="1" dirty="0">
                <a:solidFill>
                  <a:srgbClr val="57111C"/>
                </a:solidFill>
                <a:latin typeface="Raleway" pitchFamily="2" charset="-52"/>
                <a:ea typeface="Raleway Medium"/>
                <a:cs typeface="Raleway Medium"/>
                <a:sym typeface="Raleway Medium"/>
              </a:rPr>
              <a:t>технологий среднего профессионального образования</a:t>
            </a:r>
            <a:endParaRPr lang="ru-RU" sz="4800" b="1" dirty="0">
              <a:solidFill>
                <a:srgbClr val="57111C"/>
              </a:solidFill>
              <a:latin typeface="Raleway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" name="Google Shape;180;g1fb3432825f_1_1">
            <a:extLst>
              <a:ext uri="{FF2B5EF4-FFF2-40B4-BE49-F238E27FC236}">
                <a16:creationId xmlns:a16="http://schemas.microsoft.com/office/drawing/2014/main" xmlns="" id="{479932D6-9782-4C90-A68B-299BA8ED8533}"/>
              </a:ext>
            </a:extLst>
          </p:cNvPr>
          <p:cNvSpPr txBox="1"/>
          <p:nvPr/>
        </p:nvSpPr>
        <p:spPr>
          <a:xfrm>
            <a:off x="1173361" y="4318617"/>
            <a:ext cx="61044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rgbClr val="57111C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fumospo@yandex.ru</a:t>
            </a:r>
            <a:r>
              <a:rPr lang="ru-RU" sz="1600" dirty="0">
                <a:solidFill>
                  <a:srgbClr val="57111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-US" sz="1600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57111C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Центр содержания и новых образовательных технологий среднего профессионального образования (firpo.ru)</a:t>
            </a:r>
            <a:endParaRPr sz="1600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rgbClr val="57111C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Реестр ПООП СПО (reestrspo.firpo.ru)</a:t>
            </a:r>
            <a:endParaRPr sz="1600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7111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5711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+7 (</a:t>
            </a:r>
            <a:r>
              <a:rPr lang="en-US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977</a:t>
            </a:r>
            <a:r>
              <a:rPr lang="ru-RU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978</a:t>
            </a:r>
            <a:r>
              <a:rPr lang="ru-RU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ru-RU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1600" dirty="0">
                <a:solidFill>
                  <a:srgbClr val="57111C"/>
                </a:solidFill>
                <a:latin typeface="Montserrat"/>
                <a:ea typeface="Montserrat"/>
                <a:cs typeface="Montserrat"/>
                <a:sym typeface="Montserrat"/>
              </a:rPr>
              <a:t>46</a:t>
            </a:r>
            <a:endParaRPr sz="1600" dirty="0">
              <a:solidFill>
                <a:srgbClr val="57111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81;g1fb3432825f_1_1" descr="Интернет со сплошной заливкой">
            <a:extLst>
              <a:ext uri="{FF2B5EF4-FFF2-40B4-BE49-F238E27FC236}">
                <a16:creationId xmlns:a16="http://schemas.microsoft.com/office/drawing/2014/main" xmlns="" id="{D82CE8B3-352D-414D-90D2-793610916106}"/>
              </a:ext>
            </a:extLst>
          </p:cNvPr>
          <p:cNvPicPr preferRelativeResize="0"/>
          <p:nvPr/>
        </p:nvPicPr>
        <p:blipFill rotWithShape="1">
          <a:blip r:embed="rId10">
            <a:alphaModFix/>
            <a:duotone>
              <a:prstClr val="black"/>
              <a:srgbClr val="57111C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858275" y="4911699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2;g1fb3432825f_1_1" descr="Электронная почта со сплошной заливкой">
            <a:extLst>
              <a:ext uri="{FF2B5EF4-FFF2-40B4-BE49-F238E27FC236}">
                <a16:creationId xmlns:a16="http://schemas.microsoft.com/office/drawing/2014/main" xmlns="" id="{C65B638D-80F5-47EC-8A4B-DF1234A1263F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duotone>
              <a:prstClr val="black"/>
              <a:srgbClr val="57111C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857328" y="432415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4;g1fb3432825f_1_1" descr="Поиск в папке со сплошной заливкой">
            <a:extLst>
              <a:ext uri="{FF2B5EF4-FFF2-40B4-BE49-F238E27FC236}">
                <a16:creationId xmlns:a16="http://schemas.microsoft.com/office/drawing/2014/main" xmlns="" id="{4D795F88-7493-44FA-A9DC-C7EF44170CFC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57111C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857328" y="553863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85;g1fb3432825f_1_1">
            <a:extLst>
              <a:ext uri="{FF2B5EF4-FFF2-40B4-BE49-F238E27FC236}">
                <a16:creationId xmlns:a16="http://schemas.microsoft.com/office/drawing/2014/main" xmlns="" id="{9133D2DD-0504-431E-A41C-4F4657124DFC}"/>
              </a:ext>
            </a:extLst>
          </p:cNvPr>
          <p:cNvPicPr preferRelativeResize="0"/>
          <p:nvPr/>
        </p:nvPicPr>
        <p:blipFill>
          <a:blip r:embed="rId13">
            <a:alphaModFix/>
            <a:duotone>
              <a:prstClr val="black"/>
              <a:srgbClr val="57111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914" y="6049051"/>
            <a:ext cx="270875" cy="2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B14E445-AC52-4298-99D5-968D9DF45C9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73" y="4044631"/>
            <a:ext cx="2073624" cy="20800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0B2C6D-1093-49E3-B917-686A7A4322E2}"/>
              </a:ext>
            </a:extLst>
          </p:cNvPr>
          <p:cNvSpPr txBox="1"/>
          <p:nvPr/>
        </p:nvSpPr>
        <p:spPr>
          <a:xfrm>
            <a:off x="9520577" y="6271934"/>
            <a:ext cx="22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Raleway Black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Бот «Навигатор</a:t>
            </a:r>
            <a:r>
              <a:rPr lang="ru-RU" dirty="0"/>
              <a:t> ФГОС СПО»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8AA304A-384E-44F0-BC0E-05EE4F7F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30" y="896550"/>
            <a:ext cx="2554505" cy="25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xmlns="" id="{521A103C-F10A-42B7-9783-3535E8A001F1}"/>
              </a:ext>
            </a:extLst>
          </p:cNvPr>
          <p:cNvSpPr txBox="1">
            <a:spLocks/>
          </p:cNvSpPr>
          <p:nvPr/>
        </p:nvSpPr>
        <p:spPr>
          <a:xfrm>
            <a:off x="9620473" y="3217027"/>
            <a:ext cx="207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Raleway Black" pitchFamily="2" charset="-52"/>
                <a:ea typeface="+mn-ea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СПОЛаб</a:t>
            </a:r>
            <a:endParaRPr lang="ru-RU" sz="2000" b="1" dirty="0">
              <a:latin typeface="Raleway Black" pitchFamily="2" charset="-52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483B514-8900-4562-98B0-211DAF2CBB8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" y="947345"/>
            <a:ext cx="815943" cy="7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472</Words>
  <Application>Microsoft Office PowerPoint</Application>
  <PresentationFormat>Произвольный</PresentationFormat>
  <Paragraphs>72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Raleway Medium</vt:lpstr>
      <vt:lpstr>Wingdings</vt:lpstr>
      <vt:lpstr>Akrobat</vt:lpstr>
      <vt:lpstr>Times New Roman</vt:lpstr>
      <vt:lpstr>Raleway</vt:lpstr>
      <vt:lpstr>Raleway Black</vt:lpstr>
      <vt:lpstr>Akrobat Black</vt:lpstr>
      <vt:lpstr>Montserrat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User409</cp:lastModifiedBy>
  <cp:revision>80</cp:revision>
  <dcterms:created xsi:type="dcterms:W3CDTF">2023-04-07T08:06:44Z</dcterms:created>
  <dcterms:modified xsi:type="dcterms:W3CDTF">2023-11-16T08:38:49Z</dcterms:modified>
</cp:coreProperties>
</file>