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75" r:id="rId2"/>
    <p:sldId id="258" r:id="rId3"/>
    <p:sldId id="257" r:id="rId4"/>
    <p:sldId id="259" r:id="rId5"/>
    <p:sldId id="262" r:id="rId6"/>
    <p:sldId id="263" r:id="rId7"/>
    <p:sldId id="265" r:id="rId8"/>
    <p:sldId id="264" r:id="rId9"/>
    <p:sldId id="266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B0AFD-C2FA-4373-BBFB-8970A5A63CF2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5A7C6-3852-4559-AE90-D100DE9E8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48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D5A7C6-3852-4559-AE90-D100DE9E8EC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545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D5A7C6-3852-4559-AE90-D100DE9E8EC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738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B64E8EF-4F23-4AC9-9F1C-FFB5E43E322E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04FBD206-D5F6-452E-ABF2-5DB06EC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3E55253B-3AF0-49C7-9213-9CD7227924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ОСОБЫЕ условия работы с обучающимися с ОВЗ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="" xmlns:a16="http://schemas.microsoft.com/office/drawing/2014/main" id="{A21C9EA8-9666-4FB0-87D5-7554F596C0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Королева Анна Николаевна, директор МОУ «СОШ № 9»</a:t>
            </a:r>
          </a:p>
          <a:p>
            <a:r>
              <a:rPr lang="ru-RU" dirty="0" err="1"/>
              <a:t>Корчнева</a:t>
            </a:r>
            <a:r>
              <a:rPr lang="ru-RU" dirty="0"/>
              <a:t> Марина Леонидовна, заместитель директора МОУ «СОШ № 9»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51920" y="5733256"/>
            <a:ext cx="210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</a:t>
            </a:r>
            <a:r>
              <a:rPr lang="ru-RU" smtClean="0"/>
              <a:t>. </a:t>
            </a:r>
            <a:r>
              <a:rPr lang="ru-RU" dirty="0" smtClean="0"/>
              <a:t>Вологда, 2023 год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1568960" cy="209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1941216" cy="2244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705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системная работа по подготовке к ГИА у детей с ЗПР в МОУ СОШ № 9 основана на: </a:t>
            </a:r>
          </a:p>
          <a:p>
            <a:pPr lvl="0" fontAlgn="base"/>
            <a:r>
              <a:rPr lang="ru-RU" dirty="0"/>
              <a:t>индивидуализации обучения в большей степени, чем требуется нормально развивающемуся ребенку; </a:t>
            </a:r>
          </a:p>
          <a:p>
            <a:pPr lvl="0" fontAlgn="base"/>
            <a:r>
              <a:rPr lang="ru-RU" dirty="0"/>
              <a:t>введении в содержание обучения ребенка специальных разделов, не присутствующих в программах образования нормально развивающихся </a:t>
            </a:r>
          </a:p>
          <a:p>
            <a:r>
              <a:rPr lang="ru-RU" dirty="0"/>
              <a:t>сверстников; </a:t>
            </a:r>
          </a:p>
          <a:p>
            <a:pPr lvl="0" fontAlgn="base"/>
            <a:r>
              <a:rPr lang="ru-RU" dirty="0"/>
              <a:t>использование специальных методов, приемов и средств обучения (в том числе специальные компьютерные технологии), обеспечивающих реализацию «обходных путей» обучения и облегчающих усвоение учебного материала; </a:t>
            </a:r>
          </a:p>
          <a:p>
            <a:pPr lvl="0" fontAlgn="base"/>
            <a:r>
              <a:rPr lang="ru-RU" dirty="0"/>
              <a:t>обеспечении особой пространственной и временной организации образовательной среды; </a:t>
            </a:r>
          </a:p>
          <a:p>
            <a:pPr lvl="0" fontAlgn="base"/>
            <a:r>
              <a:rPr lang="ru-RU"/>
              <a:t>максимальном раздвижении образовательного пространства за пределы образовательного учреждения.  </a:t>
            </a:r>
          </a:p>
          <a:p>
            <a:pPr algn="ctr"/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E0970593-1444-4B6A-8292-82B3DD20A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УЧЕБНИКИ</a:t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="" xmlns:a16="http://schemas.microsoft.com/office/drawing/2014/main" id="{CE26AD77-4167-493F-ACAA-D43375963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обеспечение аудио-учебниками, чтобы учащиеся могли одновременно слушать и читать один и тот же текст.  </a:t>
            </a:r>
          </a:p>
          <a:p>
            <a:pPr lvl="0" fontAlgn="base"/>
            <a:r>
              <a:rPr lang="ru-RU" dirty="0"/>
              <a:t>использование маркеров для выделения важной информации. </a:t>
            </a:r>
          </a:p>
          <a:p>
            <a:pPr lvl="0" fontAlgn="base"/>
            <a:r>
              <a:rPr lang="ru-RU" dirty="0"/>
              <a:t>использование предложений с пропущенными словами. </a:t>
            </a:r>
          </a:p>
          <a:p>
            <a:pPr lvl="0" fontAlgn="base"/>
            <a:r>
              <a:rPr lang="ru-RU" dirty="0"/>
              <a:t>предоставление учащимся списка вопросов для обсуждения до чтения текста. </a:t>
            </a:r>
          </a:p>
          <a:p>
            <a:pPr lvl="0" fontAlgn="base"/>
            <a:r>
              <a:rPr lang="ru-RU" dirty="0"/>
              <a:t>указание номеров страниц для нахождения верных ответов.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3421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Работа в классе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E284EC2-F78F-45EB-A098-B3D096CF66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наличие индивидуальных правил для учащихся;  </a:t>
            </a:r>
          </a:p>
          <a:p>
            <a:pPr lvl="0" fontAlgn="base"/>
            <a:r>
              <a:rPr lang="ru-RU" dirty="0"/>
              <a:t>оценка организации класса в соответствии с нуждами учащихся;  </a:t>
            </a:r>
          </a:p>
          <a:p>
            <a:pPr lvl="0" fontAlgn="base"/>
            <a:r>
              <a:rPr lang="ru-RU" dirty="0"/>
              <a:t>поддержание тишины во время интенсивных занятий; </a:t>
            </a:r>
          </a:p>
          <a:p>
            <a:pPr lvl="0" fontAlgn="base"/>
            <a:r>
              <a:rPr lang="ru-RU" dirty="0"/>
              <a:t>отсутствие в классе отвлекающих внимание предметов (например, мобильных телефонов);  </a:t>
            </a:r>
          </a:p>
          <a:p>
            <a:pPr lvl="0" fontAlgn="base"/>
            <a:r>
              <a:rPr lang="ru-RU" dirty="0"/>
              <a:t>наличие в классе дополнительных материалов (карандашей, книг); </a:t>
            </a:r>
          </a:p>
          <a:p>
            <a:pPr lvl="0" fontAlgn="base"/>
            <a:r>
              <a:rPr lang="ru-RU" dirty="0"/>
              <a:t>использование альтернативы кроссвордам;  </a:t>
            </a:r>
          </a:p>
          <a:p>
            <a:pPr lvl="0" fontAlgn="base"/>
            <a:r>
              <a:rPr lang="ru-RU" dirty="0"/>
              <a:t>сохранение достаточного пространства между партами.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991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Обучение и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9E2984-8811-4D6E-A75D-4034532D9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/>
            <a:r>
              <a:rPr lang="ru-RU" dirty="0"/>
              <a:t>использование указаний как в устной, так и письменной форме;  </a:t>
            </a:r>
          </a:p>
          <a:p>
            <a:pPr lvl="0" fontAlgn="base"/>
            <a:r>
              <a:rPr lang="ru-RU" dirty="0"/>
              <a:t>поэтапное разъяснение заданий; </a:t>
            </a:r>
          </a:p>
          <a:p>
            <a:pPr lvl="0" fontAlgn="base"/>
            <a:r>
              <a:rPr lang="ru-RU" dirty="0"/>
              <a:t>последовательное выполнение заданий;  </a:t>
            </a:r>
          </a:p>
          <a:p>
            <a:pPr lvl="0" fontAlgn="base"/>
            <a:r>
              <a:rPr lang="ru-RU" dirty="0"/>
              <a:t>повторение учащимися инструкции к выполнению задания;  </a:t>
            </a:r>
          </a:p>
          <a:p>
            <a:pPr lvl="0" fontAlgn="base"/>
            <a:r>
              <a:rPr lang="ru-RU" dirty="0"/>
              <a:t>демонстрация уже выполненного задания (например, решенная математическая задача); </a:t>
            </a:r>
          </a:p>
          <a:p>
            <a:pPr lvl="0" fontAlgn="base"/>
            <a:r>
              <a:rPr lang="ru-RU" dirty="0"/>
              <a:t>близость к учащимся во время объяснения задания.  </a:t>
            </a:r>
          </a:p>
          <a:p>
            <a:pPr lvl="0" fontAlgn="base"/>
            <a:r>
              <a:rPr lang="ru-RU" dirty="0"/>
              <a:t>сокращенные задания, направленные на усвоение ключевых понятий. </a:t>
            </a:r>
          </a:p>
          <a:p>
            <a:pPr lvl="0" fontAlgn="base"/>
            <a:r>
              <a:rPr lang="ru-RU" dirty="0"/>
              <a:t>альтернативные замещения письменных заданий на некоторых уроках (лепка, рисование).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297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89" name="AutoShape 61"/>
          <p:cNvSpPr>
            <a:spLocks noChangeAspect="1" noChangeArrowheads="1"/>
          </p:cNvSpPr>
          <p:nvPr/>
        </p:nvSpPr>
        <p:spPr bwMode="auto">
          <a:xfrm>
            <a:off x="1108047" y="225424"/>
            <a:ext cx="4380518" cy="435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2237" name="AutoShape 109"/>
          <p:cNvSpPr>
            <a:spLocks noChangeArrowheads="1"/>
          </p:cNvSpPr>
          <p:nvPr/>
        </p:nvSpPr>
        <p:spPr bwMode="auto">
          <a:xfrm>
            <a:off x="1692275" y="3716338"/>
            <a:ext cx="1512888" cy="576262"/>
          </a:xfrm>
          <a:prstGeom prst="parallelogram">
            <a:avLst>
              <a:gd name="adj" fmla="val 0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endParaRPr lang="ru-RU" altLang="ru-RU" sz="1400" b="1" dirty="0">
              <a:solidFill>
                <a:srgbClr val="000000"/>
              </a:solidFill>
            </a:endParaRPr>
          </a:p>
        </p:txBody>
      </p:sp>
      <p:sp>
        <p:nvSpPr>
          <p:cNvPr id="432239" name="Rectangle 111"/>
          <p:cNvSpPr>
            <a:spLocks noChangeArrowheads="1"/>
          </p:cNvSpPr>
          <p:nvPr/>
        </p:nvSpPr>
        <p:spPr bwMode="auto">
          <a:xfrm>
            <a:off x="3962400" y="4789488"/>
            <a:ext cx="379413" cy="1936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endParaRPr lang="ru-RU" altLang="ru-RU"/>
          </a:p>
        </p:txBody>
      </p:sp>
      <p:sp>
        <p:nvSpPr>
          <p:cNvPr id="432241" name="Rectangle 113"/>
          <p:cNvSpPr>
            <a:spLocks noChangeArrowheads="1"/>
          </p:cNvSpPr>
          <p:nvPr/>
        </p:nvSpPr>
        <p:spPr bwMode="auto">
          <a:xfrm>
            <a:off x="2951163" y="5662613"/>
            <a:ext cx="504825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32254" name="Rectangle 126"/>
          <p:cNvSpPr>
            <a:spLocks noChangeArrowheads="1"/>
          </p:cNvSpPr>
          <p:nvPr/>
        </p:nvSpPr>
        <p:spPr bwMode="auto">
          <a:xfrm>
            <a:off x="250825" y="476250"/>
            <a:ext cx="792163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32255" name="Rectangle 127"/>
          <p:cNvSpPr>
            <a:spLocks noChangeArrowheads="1"/>
          </p:cNvSpPr>
          <p:nvPr/>
        </p:nvSpPr>
        <p:spPr bwMode="auto">
          <a:xfrm>
            <a:off x="3203575" y="5300663"/>
            <a:ext cx="2087563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b="1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160" y="52116"/>
            <a:ext cx="89213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/>
              <a:t>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EDDF064-26CB-4D09-9712-1FCE1F835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Обучение и задания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4C6C35F-61BB-4136-982A-7AF4A028E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акцентирование внимания на задании (например, «Когда ты прочитаешь эту главу, то сможешь назвать три причины возникновения Гражданской войны»); </a:t>
            </a:r>
          </a:p>
          <a:p>
            <a:pPr lvl="0" fontAlgn="base"/>
            <a:r>
              <a:rPr lang="ru-RU" dirty="0"/>
              <a:t>предоставление альтернативы объемным письменным заданиям (например, напишите несколько небольших сообщений; представьте устное сообщение по обозначенной теме). </a:t>
            </a:r>
          </a:p>
          <a:p>
            <a:pPr lvl="0" fontAlgn="base"/>
            <a:r>
              <a:rPr lang="ru-RU" dirty="0"/>
              <a:t>задания должны строиться по принципу от простого к сложному.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29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237" grpId="0" animBg="1"/>
      <p:bldP spid="4322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2BC3EF-8208-4B7E-9B5E-9E84185F6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Смена видов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6C427F9-EE56-4ACD-B932-7EFCF58D7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подготовка к перемене вида деятельности;  </a:t>
            </a:r>
          </a:p>
          <a:p>
            <a:pPr lvl="0" fontAlgn="base"/>
            <a:r>
              <a:rPr lang="ru-RU" dirty="0"/>
              <a:t>предоставление дополнительного времени для завершения задания;  </a:t>
            </a:r>
          </a:p>
          <a:p>
            <a:pPr lvl="0" fontAlgn="base"/>
            <a:r>
              <a:rPr lang="ru-RU" dirty="0"/>
              <a:t>предоставление дополнительного времени для сдачи домашнего задания;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926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6E7AD4BF-7360-4118-B0B9-85F4648AE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Письменные задания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CEC338D5-EBF6-4EF8-B65E-869CB839D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fontAlgn="base"/>
            <a:r>
              <a:rPr lang="ru-RU" dirty="0"/>
              <a:t>использование листов с упражнениями, которые требуют максимального заполнения;  </a:t>
            </a:r>
          </a:p>
          <a:p>
            <a:pPr lvl="0" fontAlgn="base"/>
            <a:r>
              <a:rPr lang="ru-RU" dirty="0"/>
              <a:t>использование упражнений с пропущенными словами или предложениями; </a:t>
            </a:r>
          </a:p>
          <a:p>
            <a:pPr lvl="0" fontAlgn="base"/>
            <a:r>
              <a:rPr lang="ru-RU" dirty="0"/>
              <a:t>дополнение печатных материалов видеофильмами; </a:t>
            </a:r>
          </a:p>
          <a:p>
            <a:pPr lvl="0" fontAlgn="base"/>
            <a:r>
              <a:rPr lang="ru-RU" dirty="0"/>
              <a:t>обеспечение учащихся печатными копиями заданий, написанных на доске. </a:t>
            </a:r>
          </a:p>
          <a:p>
            <a:r>
              <a:rPr lang="ru-RU" b="1" dirty="0"/>
              <a:t>Оценка знаний </a:t>
            </a:r>
            <a:endParaRPr lang="ru-RU" dirty="0"/>
          </a:p>
          <a:p>
            <a:pPr lvl="0" fontAlgn="base"/>
            <a:r>
              <a:rPr lang="ru-RU" dirty="0"/>
              <a:t>использование индивидуальной шкалы оценок и отметок в соответствии с успехами и затраченными усилиями;  </a:t>
            </a:r>
          </a:p>
          <a:p>
            <a:pPr lvl="0" fontAlgn="base"/>
            <a:r>
              <a:rPr lang="ru-RU" dirty="0"/>
              <a:t>ежедневная оценка с целью выведения триместровой отметки;  </a:t>
            </a:r>
          </a:p>
          <a:p>
            <a:pPr lvl="0" fontAlgn="base"/>
            <a:r>
              <a:rPr lang="ru-RU" dirty="0"/>
              <a:t>оценка работы на уроке учащегося, который плохо справляется с тестовыми заданиями; </a:t>
            </a:r>
          </a:p>
          <a:p>
            <a:pPr lvl="0" fontAlgn="base"/>
            <a:r>
              <a:rPr lang="ru-RU" dirty="0"/>
              <a:t>акцентирование внимание на хороших отметках;  </a:t>
            </a:r>
          </a:p>
          <a:p>
            <a:pPr lvl="0" fontAlgn="base"/>
            <a:r>
              <a:rPr lang="ru-RU" dirty="0"/>
              <a:t>разрешение переделать задание, с которым он не справится; </a:t>
            </a:r>
          </a:p>
          <a:p>
            <a:pPr lvl="0" fontAlgn="base"/>
            <a:r>
              <a:rPr lang="ru-RU" dirty="0"/>
              <a:t>оценка переделанных работ; </a:t>
            </a:r>
          </a:p>
          <a:p>
            <a:pPr lvl="0" fontAlgn="base"/>
            <a:r>
              <a:rPr lang="ru-RU" dirty="0"/>
              <a:t>использование системы оценок достижений учащихся.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564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6C4E024-E275-403E-B91B-B39032C55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Дополнительная информация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87CE296-1615-4845-AE79-6EA5BFC4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обеспечение обратной связи по каждому заданию; </a:t>
            </a:r>
          </a:p>
          <a:p>
            <a:pPr lvl="0" fontAlgn="base"/>
            <a:r>
              <a:rPr lang="ru-RU" dirty="0"/>
              <a:t>использование линейки во время чтения для его облегчения; </a:t>
            </a:r>
          </a:p>
          <a:p>
            <a:pPr lvl="0" fontAlgn="base"/>
            <a:r>
              <a:rPr lang="ru-RU" dirty="0"/>
              <a:t>ориентирование длительных по времени заданий на поэтапное выполнение, с ежедневной проверкой и частым оцениванием; </a:t>
            </a:r>
          </a:p>
          <a:p>
            <a:pPr lvl="0" fontAlgn="base"/>
            <a:r>
              <a:rPr lang="ru-RU" dirty="0"/>
              <a:t>возможность представить выполненное задание в малой группе, прежде чем выступить перед всем классом; </a:t>
            </a:r>
          </a:p>
          <a:p>
            <a:pPr lvl="0" fontAlgn="base"/>
            <a:r>
              <a:rPr lang="ru-RU" dirty="0"/>
              <a:t>использование вспомогательных вопросов при выполнении теста; - практика записи заданий в тетради.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895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DB728F9C-7CD7-4581-8EB2-FDCB0467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Поведение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D51C8F4-0346-4A6C-A44C-F565D2150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fontAlgn="base"/>
            <a:r>
              <a:rPr lang="ru-RU" dirty="0"/>
              <a:t>организация рабочего дня; </a:t>
            </a:r>
          </a:p>
          <a:p>
            <a:pPr lvl="0" fontAlgn="base"/>
            <a:r>
              <a:rPr lang="ru-RU" dirty="0"/>
              <a:t>распределение учащихся по парам для выполнения проектов, чтобы один из учеников мог подать пример другому; </a:t>
            </a:r>
          </a:p>
          <a:p>
            <a:pPr lvl="0" fontAlgn="base"/>
            <a:r>
              <a:rPr lang="ru-RU" dirty="0"/>
              <a:t>обозначение школьных правил, которым учащийся должен следовать; </a:t>
            </a:r>
          </a:p>
          <a:p>
            <a:pPr lvl="0" fontAlgn="base"/>
            <a:r>
              <a:rPr lang="ru-RU" dirty="0"/>
              <a:t>использование невербальных средств общения, напоминающих о данных правилах; </a:t>
            </a:r>
          </a:p>
          <a:p>
            <a:pPr lvl="0" fontAlgn="base"/>
            <a:r>
              <a:rPr lang="ru-RU" dirty="0"/>
              <a:t>использование поощрений для учащихся, которые выполняют правила </a:t>
            </a:r>
          </a:p>
          <a:p>
            <a:r>
              <a:rPr lang="ru-RU" dirty="0"/>
              <a:t>(например, похвалить забывчивого ученика за то, что он принес в класс карандаш); </a:t>
            </a:r>
          </a:p>
          <a:p>
            <a:pPr lvl="0" fontAlgn="base"/>
            <a:r>
              <a:rPr lang="ru-RU" dirty="0"/>
              <a:t>сведение к минимуму наказания за невыполнение правил; ориентир более на позитивное, чем негативное; </a:t>
            </a:r>
          </a:p>
          <a:p>
            <a:pPr lvl="0" fontAlgn="base"/>
            <a:r>
              <a:rPr lang="ru-RU" dirty="0"/>
              <a:t>игнорирование незначительных поведенческих нарушений; </a:t>
            </a:r>
          </a:p>
          <a:p>
            <a:pPr lvl="0" fontAlgn="base"/>
            <a:r>
              <a:rPr lang="ru-RU" dirty="0"/>
              <a:t>знания об изменениях в поведении, которые предупреждают о необходимости применения медикаментозных средств или указывают на переутомление учащегося с ограниченными возможностями.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798924"/>
      </p:ext>
    </p:extLst>
  </p:cSld>
  <p:clrMapOvr>
    <a:masterClrMapping/>
  </p:clrMapOvr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Поп-музыка</Template>
  <TotalTime>186</TotalTime>
  <Words>656</Words>
  <Application>Microsoft Office PowerPoint</Application>
  <PresentationFormat>Экран (4:3)</PresentationFormat>
  <Paragraphs>74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Urban Pop</vt:lpstr>
      <vt:lpstr>ОСОБЫЕ условия работы с обучающимися с ОВЗ</vt:lpstr>
      <vt:lpstr>УЧЕБНИКИ </vt:lpstr>
      <vt:lpstr>Работа в классе</vt:lpstr>
      <vt:lpstr>Обучение и задания</vt:lpstr>
      <vt:lpstr>Обучение и задания</vt:lpstr>
      <vt:lpstr>Смена видов деятельности</vt:lpstr>
      <vt:lpstr>Письменные задания</vt:lpstr>
      <vt:lpstr>Дополнительная информация</vt:lpstr>
      <vt:lpstr>Поведение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zemtsova</dc:creator>
  <cp:lastModifiedBy>User1</cp:lastModifiedBy>
  <cp:revision>25</cp:revision>
  <dcterms:created xsi:type="dcterms:W3CDTF">2013-12-19T08:09:06Z</dcterms:created>
  <dcterms:modified xsi:type="dcterms:W3CDTF">2023-10-31T13:19:12Z</dcterms:modified>
</cp:coreProperties>
</file>