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4" r:id="rId4"/>
    <p:sldId id="291" r:id="rId5"/>
    <p:sldId id="278" r:id="rId6"/>
    <p:sldId id="277" r:id="rId7"/>
    <p:sldId id="279" r:id="rId8"/>
    <p:sldId id="280" r:id="rId9"/>
    <p:sldId id="281" r:id="rId10"/>
    <p:sldId id="283" r:id="rId11"/>
    <p:sldId id="284" r:id="rId12"/>
    <p:sldId id="285" r:id="rId13"/>
    <p:sldId id="286" r:id="rId14"/>
    <p:sldId id="287" r:id="rId15"/>
    <p:sldId id="259" r:id="rId16"/>
    <p:sldId id="289" r:id="rId17"/>
    <p:sldId id="29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FF"/>
    <a:srgbClr val="FFE5FF"/>
    <a:srgbClr val="FFFFFF"/>
    <a:srgbClr val="0033CC"/>
    <a:srgbClr val="00AAE6"/>
    <a:srgbClr val="008EC0"/>
    <a:srgbClr val="FF6D6D"/>
    <a:srgbClr val="0099CC"/>
    <a:srgbClr val="FFCCFF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530" y="-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6039A-57A0-4080-8D32-B6E84A95E9A5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72F21-6F2C-4110-A253-FDD3842806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6043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6039A-57A0-4080-8D32-B6E84A95E9A5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72F21-6F2C-4110-A253-FDD3842806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298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6039A-57A0-4080-8D32-B6E84A95E9A5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72F21-6F2C-4110-A253-FDD3842806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689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6039A-57A0-4080-8D32-B6E84A95E9A5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72F21-6F2C-4110-A253-FDD3842806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577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6039A-57A0-4080-8D32-B6E84A95E9A5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72F21-6F2C-4110-A253-FDD3842806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8898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6039A-57A0-4080-8D32-B6E84A95E9A5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72F21-6F2C-4110-A253-FDD3842806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507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6039A-57A0-4080-8D32-B6E84A95E9A5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72F21-6F2C-4110-A253-FDD3842806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8097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6039A-57A0-4080-8D32-B6E84A95E9A5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72F21-6F2C-4110-A253-FDD3842806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5360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6039A-57A0-4080-8D32-B6E84A95E9A5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72F21-6F2C-4110-A253-FDD3842806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2247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6039A-57A0-4080-8D32-B6E84A95E9A5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72F21-6F2C-4110-A253-FDD3842806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9965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6039A-57A0-4080-8D32-B6E84A95E9A5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72F21-6F2C-4110-A253-FDD3842806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0624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66039A-57A0-4080-8D32-B6E84A95E9A5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672F21-6F2C-4110-A253-FDD3842806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2076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slide" Target="slide16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audio" Target="../media/audio3.wav"/><Relationship Id="rId7" Type="http://schemas.openxmlformats.org/officeDocument/2006/relationships/image" Target="../media/image13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8.jpeg"/><Relationship Id="rId4" Type="http://schemas.openxmlformats.org/officeDocument/2006/relationships/image" Target="../media/image10.png"/><Relationship Id="rId9" Type="http://schemas.openxmlformats.org/officeDocument/2006/relationships/image" Target="../media/image9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audio" Target="../media/audio3.wav"/><Relationship Id="rId7" Type="http://schemas.openxmlformats.org/officeDocument/2006/relationships/image" Target="../media/image1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8.wdp"/><Relationship Id="rId5" Type="http://schemas.openxmlformats.org/officeDocument/2006/relationships/image" Target="../media/image19.jpeg"/><Relationship Id="rId10" Type="http://schemas.openxmlformats.org/officeDocument/2006/relationships/image" Target="../media/image9.jpg"/><Relationship Id="rId4" Type="http://schemas.openxmlformats.org/officeDocument/2006/relationships/image" Target="../media/image10.png"/><Relationship Id="rId9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audio" Target="../media/audio3.wav"/><Relationship Id="rId7" Type="http://schemas.openxmlformats.org/officeDocument/2006/relationships/image" Target="../media/image1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5" Type="http://schemas.openxmlformats.org/officeDocument/2006/relationships/image" Target="../media/image20.jpeg"/><Relationship Id="rId10" Type="http://schemas.openxmlformats.org/officeDocument/2006/relationships/image" Target="../media/image9.jpg"/><Relationship Id="rId4" Type="http://schemas.openxmlformats.org/officeDocument/2006/relationships/image" Target="../media/image10.png"/><Relationship Id="rId9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audio" Target="../media/audio3.wav"/><Relationship Id="rId7" Type="http://schemas.openxmlformats.org/officeDocument/2006/relationships/slide" Target="slide4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10.wdp"/><Relationship Id="rId5" Type="http://schemas.openxmlformats.org/officeDocument/2006/relationships/image" Target="../media/image21.jpeg"/><Relationship Id="rId10" Type="http://schemas.openxmlformats.org/officeDocument/2006/relationships/image" Target="../media/image9.jpg"/><Relationship Id="rId4" Type="http://schemas.openxmlformats.org/officeDocument/2006/relationships/image" Target="../media/image10.png"/><Relationship Id="rId9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g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2.wdp"/><Relationship Id="rId5" Type="http://schemas.openxmlformats.org/officeDocument/2006/relationships/image" Target="../media/image26.png"/><Relationship Id="rId4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nastol.com.ua/pic/201302/2560x1600/nastol.com.ua-40384.jpg" TargetMode="External"/><Relationship Id="rId13" Type="http://schemas.openxmlformats.org/officeDocument/2006/relationships/hyperlink" Target="https://avatars.mds.yandex.net/get-pdb/38069/363dcd7c-b241-4834-b5de-3dc05753f079/s1200" TargetMode="External"/><Relationship Id="rId18" Type="http://schemas.openxmlformats.org/officeDocument/2006/relationships/hyperlink" Target="https://avatars.mds.yandex.net/get-altay/1622057/2a000001682357c65c48174fdd35bab05844/XXL" TargetMode="External"/><Relationship Id="rId3" Type="http://schemas.openxmlformats.org/officeDocument/2006/relationships/image" Target="../media/image10.png"/><Relationship Id="rId21" Type="http://schemas.openxmlformats.org/officeDocument/2006/relationships/image" Target="../media/image4.png"/><Relationship Id="rId7" Type="http://schemas.openxmlformats.org/officeDocument/2006/relationships/hyperlink" Target="https://s14.stc.all.kpcdn.net/share/i/12/10986711/inx960x640.jpg" TargetMode="External"/><Relationship Id="rId12" Type="http://schemas.openxmlformats.org/officeDocument/2006/relationships/hyperlink" Target="https://vodabereg.ru/wp-content/uploads/2016/08/0017.jpg" TargetMode="External"/><Relationship Id="rId17" Type="http://schemas.openxmlformats.org/officeDocument/2006/relationships/hyperlink" Target="http://oruzhie.info/images/stories/mi-26-tyazhelyj/23445677890.jpg" TargetMode="External"/><Relationship Id="rId2" Type="http://schemas.openxmlformats.org/officeDocument/2006/relationships/slide" Target="slide1.xml"/><Relationship Id="rId16" Type="http://schemas.openxmlformats.org/officeDocument/2006/relationships/hyperlink" Target="https://ic.pics.livejournal.com/v_babaevskiy/77446800/157887/157887_original.jpg" TargetMode="External"/><Relationship Id="rId20" Type="http://schemas.openxmlformats.org/officeDocument/2006/relationships/hyperlink" Target="https://sovagroteh.ru/images/content/global-logistics-image-1024x768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bgfons.com/uploads/clouds/clouds_texture2877.jpg" TargetMode="External"/><Relationship Id="rId11" Type="http://schemas.openxmlformats.org/officeDocument/2006/relationships/hyperlink" Target="https://avatars.mds.yandex.net/get-pdb/470516/869a6c12-2a0e-4bd4-9265-dd8951186b12/s1200?webp=false" TargetMode="External"/><Relationship Id="rId5" Type="http://schemas.openxmlformats.org/officeDocument/2006/relationships/hyperlink" Target="https://www.bureauveritas.it/sites/g/files/zypfnx256/files/2019-10/eMAG9-03.jpg" TargetMode="External"/><Relationship Id="rId15" Type="http://schemas.openxmlformats.org/officeDocument/2006/relationships/hyperlink" Target="https://ic.pics.livejournal.com/vladslav82/75279548/363004/363004_original.jpg" TargetMode="External"/><Relationship Id="rId10" Type="http://schemas.openxmlformats.org/officeDocument/2006/relationships/hyperlink" Target="https://avatars.mds.yandex.net/get-pdb/51720/8b7009f2-735a-4a19-b02a-e3db22ee39c1/s1200?webp=false" TargetMode="External"/><Relationship Id="rId19" Type="http://schemas.openxmlformats.org/officeDocument/2006/relationships/hyperlink" Target="https://vyatka-grad.ru/wp-content/uploads/2018/04/dop-poezda-min.jpg" TargetMode="External"/><Relationship Id="rId4" Type="http://schemas.openxmlformats.org/officeDocument/2006/relationships/hyperlink" Target="https://www.&#1089;&#1084;&#1077;&#1090;&#1095;&#1080;&#1082;.&#1088;&#1092;/assets/uploads/multimedia/images/%D0%9E%20%D0%B2%D0%BE%D0%B7%D0%BC%D0%BE%D0%B6%D0%BD%D0%BE%D1%81%D1%82%D1%8F%D1%85%20%D0%BB%D0%BE%D0%B3%D0%B8%D1%81%D1%82%D0%B8%D1%87%D0%B5%D1%81%D0%BA%D0%BE%D0%B3%D0%BE%20%D0%BC%D0%BE%D0%B4%D1%83%D0%BB%D1%8F%20%D0%A0%D0%98%D0%9A%20%D0%B8%20%D0%BC%D0%B5%D1%85%D0%B0%D0%BD%D0%B8%D0%B7%D0%BC%D0%B0%20%D0%BA%D0%B0%D0%BB%D1%8C%D0%BA%D1%83%D0%BB%D1%8F%D1%86%D0%B8%D0%B9%20%D1%82%D1%80%D0%B0%D0%BD%D1%81%D0%BF%D0%BE%D1%80%D1%82%D0%BD%D1%8B%D1%85%20%D1%80%D0%B0%D1%81%D1%85%D0%BE%D0%B4%D0%BE%D0%B2.png" TargetMode="External"/><Relationship Id="rId9" Type="http://schemas.openxmlformats.org/officeDocument/2006/relationships/hyperlink" Target="https://zastavok.net/temp/1920x1200_priroda_1481497686.jpg" TargetMode="External"/><Relationship Id="rId14" Type="http://schemas.openxmlformats.org/officeDocument/2006/relationships/hyperlink" Target="https://styler.rbc.ua/static/ckef/img/0de7e68d697490948adda02c93b2fb69.jpg" TargetMode="External"/><Relationship Id="rId22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image" Target="../media/image6.jpeg"/><Relationship Id="rId18" Type="http://schemas.openxmlformats.org/officeDocument/2006/relationships/image" Target="../media/image5.png"/><Relationship Id="rId3" Type="http://schemas.openxmlformats.org/officeDocument/2006/relationships/slide" Target="slide5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image" Target="../media/image10.png"/><Relationship Id="rId2" Type="http://schemas.openxmlformats.org/officeDocument/2006/relationships/audio" Target="../media/audio1.wav"/><Relationship Id="rId16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7.xml"/><Relationship Id="rId15" Type="http://schemas.openxmlformats.org/officeDocument/2006/relationships/image" Target="../media/image8.jpeg"/><Relationship Id="rId10" Type="http://schemas.openxmlformats.org/officeDocument/2006/relationships/slide" Target="slide12.xml"/><Relationship Id="rId19" Type="http://schemas.microsoft.com/office/2007/relationships/hdphoto" Target="../media/hdphoto4.wdp"/><Relationship Id="rId4" Type="http://schemas.openxmlformats.org/officeDocument/2006/relationships/slide" Target="slide6.xml"/><Relationship Id="rId9" Type="http://schemas.openxmlformats.org/officeDocument/2006/relationships/slide" Target="slide11.xml"/><Relationship Id="rId1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audio" Target="../media/audio3.wav"/><Relationship Id="rId7" Type="http://schemas.openxmlformats.org/officeDocument/2006/relationships/image" Target="../media/image13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g"/><Relationship Id="rId4" Type="http://schemas.openxmlformats.org/officeDocument/2006/relationships/image" Target="../media/image10.png"/><Relationship Id="rId9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audio" Target="../media/audio3.wav"/><Relationship Id="rId7" Type="http://schemas.openxmlformats.org/officeDocument/2006/relationships/image" Target="../media/image1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14.jpeg"/><Relationship Id="rId10" Type="http://schemas.openxmlformats.org/officeDocument/2006/relationships/image" Target="../media/image9.jpg"/><Relationship Id="rId4" Type="http://schemas.openxmlformats.org/officeDocument/2006/relationships/image" Target="../media/image10.png"/><Relationship Id="rId9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audio" Target="../media/audio3.wav"/><Relationship Id="rId7" Type="http://schemas.openxmlformats.org/officeDocument/2006/relationships/image" Target="../media/image1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15.jpeg"/><Relationship Id="rId10" Type="http://schemas.openxmlformats.org/officeDocument/2006/relationships/image" Target="../media/image9.jpg"/><Relationship Id="rId4" Type="http://schemas.openxmlformats.org/officeDocument/2006/relationships/image" Target="../media/image10.png"/><Relationship Id="rId9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audio" Target="../media/audio3.wav"/><Relationship Id="rId7" Type="http://schemas.openxmlformats.org/officeDocument/2006/relationships/image" Target="../media/image13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6.jpeg"/><Relationship Id="rId4" Type="http://schemas.openxmlformats.org/officeDocument/2006/relationships/image" Target="../media/image10.png"/><Relationship Id="rId9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audio" Target="../media/audio3.wav"/><Relationship Id="rId7" Type="http://schemas.openxmlformats.org/officeDocument/2006/relationships/slide" Target="slide4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17.jpeg"/><Relationship Id="rId10" Type="http://schemas.openxmlformats.org/officeDocument/2006/relationships/image" Target="../media/image9.jpg"/><Relationship Id="rId4" Type="http://schemas.openxmlformats.org/officeDocument/2006/relationships/image" Target="../media/image10.png"/><Relationship Id="rId9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2305"/>
            <a:ext cx="5760640" cy="126645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Интерактивный кроссворд «Транспорт»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220" y="1268760"/>
            <a:ext cx="7868955" cy="515719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910" y="5956668"/>
            <a:ext cx="8640960" cy="864008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</a:rPr>
              <a:t>Попова Татьяна </a:t>
            </a:r>
            <a:r>
              <a:rPr lang="ru-RU" sz="1800" b="1" dirty="0" err="1" smtClean="0">
                <a:solidFill>
                  <a:srgbClr val="002060"/>
                </a:solidFill>
              </a:rPr>
              <a:t>Брониславовна</a:t>
            </a:r>
            <a:r>
              <a:rPr lang="ru-RU" sz="1800" b="1" dirty="0">
                <a:solidFill>
                  <a:srgbClr val="002060"/>
                </a:solidFill>
              </a:rPr>
              <a:t> </a:t>
            </a:r>
            <a:r>
              <a:rPr lang="ru-RU" sz="1800" dirty="0" smtClean="0">
                <a:solidFill>
                  <a:srgbClr val="002060"/>
                </a:solidFill>
              </a:rPr>
              <a:t>- учитель-дефектолог (тифлопедагог)                          МОУ «Начальная школа – детский сад для обучающихся, воспитанников с ОВЗ           № 98 «Хрусталик», город Вологда                  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0546" y="-99391"/>
            <a:ext cx="1264649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>
            <a:hlinkClick r:id="rId5" action="ppaction://hlinksldjump"/>
          </p:cNvPr>
          <p:cNvSpPr/>
          <p:nvPr/>
        </p:nvSpPr>
        <p:spPr>
          <a:xfrm>
            <a:off x="1115616" y="6009413"/>
            <a:ext cx="3168352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78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Рисунок 122"/>
          <p:cNvPicPr preferRelativeResize="0"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83" t="3113" r="43009" b="4364"/>
          <a:stretch/>
        </p:blipFill>
        <p:spPr>
          <a:xfrm flipH="1">
            <a:off x="35496" y="67282"/>
            <a:ext cx="1440160" cy="2137350"/>
          </a:xfrm>
          <a:prstGeom prst="rect">
            <a:avLst/>
          </a:prstGeom>
        </p:spPr>
      </p:pic>
      <p:sp>
        <p:nvSpPr>
          <p:cNvPr id="124" name="Скругленная прямоугольная выноска 123"/>
          <p:cNvSpPr/>
          <p:nvPr/>
        </p:nvSpPr>
        <p:spPr>
          <a:xfrm>
            <a:off x="2411760" y="150891"/>
            <a:ext cx="4309409" cy="2304000"/>
          </a:xfrm>
          <a:prstGeom prst="wedgeRoundRectCallout">
            <a:avLst>
              <a:gd name="adj1" fmla="val -67045"/>
              <a:gd name="adj2" fmla="val -17473"/>
              <a:gd name="adj3" fmla="val 16667"/>
            </a:avLst>
          </a:prstGeom>
          <a:solidFill>
            <a:srgbClr val="FFF3FB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2060"/>
                </a:solidFill>
              </a:rPr>
              <a:t>    По </a:t>
            </a:r>
            <a:r>
              <a:rPr lang="ru-RU" sz="2400" dirty="0">
                <a:solidFill>
                  <a:srgbClr val="002060"/>
                </a:solidFill>
              </a:rPr>
              <a:t>стальным дорожкам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    Мчит </a:t>
            </a:r>
            <a:r>
              <a:rPr lang="ru-RU" sz="2400" dirty="0">
                <a:solidFill>
                  <a:srgbClr val="002060"/>
                </a:solidFill>
              </a:rPr>
              <a:t>Сороконожка.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    Тук-тук-перестук</a:t>
            </a:r>
            <a:r>
              <a:rPr lang="ru-RU" sz="2400" dirty="0">
                <a:solidFill>
                  <a:srgbClr val="002060"/>
                </a:solidFill>
              </a:rPr>
              <a:t>.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    Круглый </a:t>
            </a:r>
            <a:r>
              <a:rPr lang="ru-RU" sz="2400" dirty="0">
                <a:solidFill>
                  <a:srgbClr val="002060"/>
                </a:solidFill>
              </a:rPr>
              <a:t>щёлкает каблук.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    С </a:t>
            </a:r>
            <a:r>
              <a:rPr lang="ru-RU" sz="2400" dirty="0">
                <a:solidFill>
                  <a:srgbClr val="002060"/>
                </a:solidFill>
              </a:rPr>
              <a:t>развесёлой песенкой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    По </a:t>
            </a:r>
            <a:r>
              <a:rPr lang="ru-RU" sz="2400" dirty="0">
                <a:solidFill>
                  <a:srgbClr val="002060"/>
                </a:solidFill>
              </a:rPr>
              <a:t>железной </a:t>
            </a:r>
            <a:r>
              <a:rPr lang="ru-RU" sz="2400" dirty="0" smtClean="0">
                <a:solidFill>
                  <a:srgbClr val="002060"/>
                </a:solidFill>
              </a:rPr>
              <a:t>лесенке.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4969349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5401349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В</a:t>
            </a:r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5833349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Т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6265349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О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6697349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Б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7129349" y="2657535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У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7561349" y="2657535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С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4" name="Стрелка вправо 93"/>
          <p:cNvSpPr/>
          <p:nvPr/>
        </p:nvSpPr>
        <p:spPr>
          <a:xfrm>
            <a:off x="5504779" y="4977120"/>
            <a:ext cx="324000" cy="216000"/>
          </a:xfrm>
          <a:prstGeom prst="rightArrow">
            <a:avLst/>
          </a:prstGeom>
          <a:solidFill>
            <a:srgbClr val="FF66CC"/>
          </a:solidFill>
          <a:ln>
            <a:solidFill>
              <a:srgbClr val="A41E9A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5" name="Группа 94"/>
          <p:cNvGrpSpPr/>
          <p:nvPr/>
        </p:nvGrpSpPr>
        <p:grpSpPr>
          <a:xfrm>
            <a:off x="4978413" y="3106698"/>
            <a:ext cx="3024000" cy="432088"/>
            <a:chOff x="5001104" y="4581192"/>
            <a:chExt cx="3024000" cy="432088"/>
          </a:xfrm>
        </p:grpSpPr>
        <p:sp>
          <p:nvSpPr>
            <p:cNvPr id="98" name="Скругленный прямоугольник 97"/>
            <p:cNvSpPr/>
            <p:nvPr/>
          </p:nvSpPr>
          <p:spPr>
            <a:xfrm>
              <a:off x="5001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К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99" name="Скругленный прямоугольник 98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О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00" name="Скругленный прямоугольник 99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Р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01" name="Скругленный прямоугольник 100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А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02" name="Скругленный прямоугольник 101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Б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03" name="Скругленный прямоугольник 102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Л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04" name="Скругленный прямоугольник 103"/>
            <p:cNvSpPr/>
            <p:nvPr/>
          </p:nvSpPr>
          <p:spPr>
            <a:xfrm>
              <a:off x="7593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Ь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108" name="Группа 107"/>
          <p:cNvGrpSpPr/>
          <p:nvPr/>
        </p:nvGrpSpPr>
        <p:grpSpPr>
          <a:xfrm>
            <a:off x="5405622" y="3555861"/>
            <a:ext cx="2160000" cy="432088"/>
            <a:chOff x="5433104" y="4581192"/>
            <a:chExt cx="2160000" cy="432088"/>
          </a:xfrm>
        </p:grpSpPr>
        <p:sp>
          <p:nvSpPr>
            <p:cNvPr id="112" name="Скругленный прямоугольник 111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К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13" name="Скругленный прямоугольник 112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А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14" name="Скругленный прямоугольник 113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Т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15" name="Скругленный прямоугольник 114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Е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16" name="Скругленный прямоугольник 115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Р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121" name="Группа 120"/>
          <p:cNvGrpSpPr/>
          <p:nvPr/>
        </p:nvGrpSpPr>
        <p:grpSpPr>
          <a:xfrm>
            <a:off x="4118686" y="4005112"/>
            <a:ext cx="2592000" cy="432000"/>
            <a:chOff x="4137104" y="4581280"/>
            <a:chExt cx="2592000" cy="432000"/>
          </a:xfrm>
        </p:grpSpPr>
        <p:sp>
          <p:nvSpPr>
            <p:cNvPr id="122" name="Скругленный прямоугольник 121"/>
            <p:cNvSpPr/>
            <p:nvPr/>
          </p:nvSpPr>
          <p:spPr>
            <a:xfrm>
              <a:off x="413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М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26" name="Скругленный прямоугольник 125"/>
            <p:cNvSpPr/>
            <p:nvPr/>
          </p:nvSpPr>
          <p:spPr>
            <a:xfrm>
              <a:off x="456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А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27" name="Скругленный прямоугольник 126"/>
            <p:cNvSpPr/>
            <p:nvPr/>
          </p:nvSpPr>
          <p:spPr>
            <a:xfrm>
              <a:off x="5001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Ш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36" name="Скругленный прямоугольник 135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И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47" name="Скругленный прямоугольник 146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Н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58" name="Скругленный прямоугольник 157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А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14" name="Группа 213"/>
          <p:cNvGrpSpPr/>
          <p:nvPr/>
        </p:nvGrpSpPr>
        <p:grpSpPr>
          <a:xfrm>
            <a:off x="5857169" y="4434160"/>
            <a:ext cx="3018232" cy="435000"/>
            <a:chOff x="5865104" y="4578280"/>
            <a:chExt cx="3018232" cy="435000"/>
          </a:xfrm>
        </p:grpSpPr>
        <p:sp>
          <p:nvSpPr>
            <p:cNvPr id="272" name="Скругленный прямоугольник 271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С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3" name="Скругленный прямоугольник 272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А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4" name="Скругленный прямоугольник 273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М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5" name="Скругленный прямоугольник 274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О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6" name="Скругленный прямоугольник 275"/>
            <p:cNvSpPr/>
            <p:nvPr/>
          </p:nvSpPr>
          <p:spPr>
            <a:xfrm>
              <a:off x="7593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Л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7" name="Скругленный прямоугольник 276"/>
            <p:cNvSpPr/>
            <p:nvPr/>
          </p:nvSpPr>
          <p:spPr>
            <a:xfrm>
              <a:off x="802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Е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8" name="Скругленный прямоугольник 277"/>
            <p:cNvSpPr/>
            <p:nvPr/>
          </p:nvSpPr>
          <p:spPr>
            <a:xfrm>
              <a:off x="8451336" y="4578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Т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260" name="Скругленный прямоугольник 259"/>
          <p:cNvSpPr/>
          <p:nvPr/>
        </p:nvSpPr>
        <p:spPr>
          <a:xfrm>
            <a:off x="5866233" y="4869208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61" name="Скругленный прямоугольник 260"/>
          <p:cNvSpPr/>
          <p:nvPr/>
        </p:nvSpPr>
        <p:spPr>
          <a:xfrm>
            <a:off x="6298233" y="4869208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О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62" name="Скругленный прямоугольник 261"/>
          <p:cNvSpPr/>
          <p:nvPr/>
        </p:nvSpPr>
        <p:spPr>
          <a:xfrm>
            <a:off x="6730233" y="4869208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Е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63" name="Скругленный прямоугольник 262"/>
          <p:cNvSpPr/>
          <p:nvPr/>
        </p:nvSpPr>
        <p:spPr>
          <a:xfrm>
            <a:off x="7162233" y="4869120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З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64" name="Скругленный прямоугольник 263"/>
          <p:cNvSpPr/>
          <p:nvPr/>
        </p:nvSpPr>
        <p:spPr>
          <a:xfrm>
            <a:off x="7594233" y="4869120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Д</a:t>
            </a:r>
            <a:endParaRPr lang="ru-RU" sz="2400" b="1" dirty="0">
              <a:solidFill>
                <a:srgbClr val="002060"/>
              </a:solidFill>
            </a:endParaRPr>
          </a:p>
        </p:txBody>
      </p:sp>
      <p:grpSp>
        <p:nvGrpSpPr>
          <p:cNvPr id="220" name="Группа 219"/>
          <p:cNvGrpSpPr/>
          <p:nvPr/>
        </p:nvGrpSpPr>
        <p:grpSpPr>
          <a:xfrm>
            <a:off x="4565442" y="5301168"/>
            <a:ext cx="3888000" cy="432088"/>
            <a:chOff x="4569104" y="4581192"/>
            <a:chExt cx="3888000" cy="432088"/>
          </a:xfrm>
        </p:grpSpPr>
        <p:sp>
          <p:nvSpPr>
            <p:cNvPr id="245" name="Скругленный прямоугольник 244"/>
            <p:cNvSpPr/>
            <p:nvPr/>
          </p:nvSpPr>
          <p:spPr>
            <a:xfrm>
              <a:off x="456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46" name="Скругленный прямоугольник 245"/>
            <p:cNvSpPr/>
            <p:nvPr/>
          </p:nvSpPr>
          <p:spPr>
            <a:xfrm>
              <a:off x="5001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47" name="Скругленный прямоугольник 246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48" name="Скругленный прямоугольник 247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49" name="Скругленный прямоугольник 248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50" name="Скругленный прямоугольник 249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51" name="Скругленный прямоугольник 250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52" name="Скругленный прямоугольник 251"/>
            <p:cNvSpPr/>
            <p:nvPr/>
          </p:nvSpPr>
          <p:spPr>
            <a:xfrm>
              <a:off x="7593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53" name="Скругленный прямоугольник 252"/>
            <p:cNvSpPr/>
            <p:nvPr/>
          </p:nvSpPr>
          <p:spPr>
            <a:xfrm>
              <a:off x="802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21" name="Группа 220"/>
          <p:cNvGrpSpPr/>
          <p:nvPr/>
        </p:nvGrpSpPr>
        <p:grpSpPr>
          <a:xfrm>
            <a:off x="4142506" y="5733216"/>
            <a:ext cx="3456000" cy="432088"/>
            <a:chOff x="4137104" y="4581192"/>
            <a:chExt cx="3456000" cy="432088"/>
          </a:xfrm>
        </p:grpSpPr>
        <p:sp>
          <p:nvSpPr>
            <p:cNvPr id="222" name="Скругленный прямоугольник 221"/>
            <p:cNvSpPr/>
            <p:nvPr/>
          </p:nvSpPr>
          <p:spPr>
            <a:xfrm>
              <a:off x="413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23" name="Скругленный прямоугольник 222"/>
            <p:cNvSpPr/>
            <p:nvPr/>
          </p:nvSpPr>
          <p:spPr>
            <a:xfrm>
              <a:off x="456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24" name="Скругленный прямоугольник 223"/>
            <p:cNvSpPr/>
            <p:nvPr/>
          </p:nvSpPr>
          <p:spPr>
            <a:xfrm>
              <a:off x="5001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25" name="Скругленный прямоугольник 224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26" name="Скругленный прямоугольник 225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32" name="Скругленный прямоугольник 231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33" name="Скругленный прямоугольник 232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34" name="Скругленный прямоугольник 233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80" name="Группа 279"/>
          <p:cNvGrpSpPr/>
          <p:nvPr/>
        </p:nvGrpSpPr>
        <p:grpSpPr>
          <a:xfrm>
            <a:off x="4574506" y="6165264"/>
            <a:ext cx="3456000" cy="432088"/>
            <a:chOff x="4569104" y="4581192"/>
            <a:chExt cx="3456000" cy="432088"/>
          </a:xfrm>
        </p:grpSpPr>
        <p:sp>
          <p:nvSpPr>
            <p:cNvPr id="282" name="Скругленный прямоугольник 281"/>
            <p:cNvSpPr/>
            <p:nvPr/>
          </p:nvSpPr>
          <p:spPr>
            <a:xfrm>
              <a:off x="456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3" name="Скругленный прямоугольник 282"/>
            <p:cNvSpPr/>
            <p:nvPr/>
          </p:nvSpPr>
          <p:spPr>
            <a:xfrm>
              <a:off x="5001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4" name="Скругленный прямоугольник 283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5" name="Скругленный прямоугольник 284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6" name="Скругленный прямоугольник 285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7" name="Скругленный прямоугольник 286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8" name="Скругленный прямоугольник 287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9" name="Скругленный прямоугольник 288"/>
            <p:cNvSpPr/>
            <p:nvPr/>
          </p:nvSpPr>
          <p:spPr>
            <a:xfrm>
              <a:off x="7593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pic>
        <p:nvPicPr>
          <p:cNvPr id="4" name="Рисунок 3"/>
          <p:cNvPicPr preferRelativeResize="0"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30" y="3121170"/>
            <a:ext cx="3600400" cy="2520000"/>
          </a:xfrm>
          <a:prstGeom prst="round2DiagRect">
            <a:avLst/>
          </a:prstGeom>
        </p:spPr>
      </p:pic>
      <p:pic>
        <p:nvPicPr>
          <p:cNvPr id="80" name="Рисунок 79"/>
          <p:cNvPicPr preferRelativeResize="0"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480" y="130153"/>
            <a:ext cx="1296000" cy="720000"/>
          </a:xfrm>
          <a:prstGeom prst="rect">
            <a:avLst/>
          </a:prstGeom>
        </p:spPr>
      </p:pic>
      <p:pic>
        <p:nvPicPr>
          <p:cNvPr id="81" name="Рисунок 80"/>
          <p:cNvPicPr preferRelativeResize="0"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5847" y="1766790"/>
            <a:ext cx="1296000" cy="720000"/>
          </a:xfrm>
          <a:prstGeom prst="rect">
            <a:avLst/>
          </a:prstGeom>
        </p:spPr>
      </p:pic>
      <p:pic>
        <p:nvPicPr>
          <p:cNvPr id="82" name="Рисунок 81">
            <a:hlinkClick r:id="rId8" action="ppaction://hlinksldjump"/>
          </p:cNvPr>
          <p:cNvPicPr preferRelativeResize="0">
            <a:picLocks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81" t="35207"/>
          <a:stretch/>
        </p:blipFill>
        <p:spPr>
          <a:xfrm rot="5400000">
            <a:off x="7873847" y="659262"/>
            <a:ext cx="720000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238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</p:childTnLst>
        </p:cTn>
      </p:par>
    </p:tnLst>
    <p:bldLst>
      <p:bldP spid="9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Рисунок 122"/>
          <p:cNvPicPr preferRelativeResize="0"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83" t="3113" r="43009" b="4364"/>
          <a:stretch/>
        </p:blipFill>
        <p:spPr>
          <a:xfrm flipH="1">
            <a:off x="35496" y="67282"/>
            <a:ext cx="1440160" cy="2137350"/>
          </a:xfrm>
          <a:prstGeom prst="rect">
            <a:avLst/>
          </a:prstGeom>
        </p:spPr>
      </p:pic>
      <p:sp>
        <p:nvSpPr>
          <p:cNvPr id="124" name="Скругленная прямоугольная выноска 123"/>
          <p:cNvSpPr/>
          <p:nvPr/>
        </p:nvSpPr>
        <p:spPr>
          <a:xfrm>
            <a:off x="2411760" y="150891"/>
            <a:ext cx="4322746" cy="2304000"/>
          </a:xfrm>
          <a:prstGeom prst="wedgeRoundRectCallout">
            <a:avLst>
              <a:gd name="adj1" fmla="val -67097"/>
              <a:gd name="adj2" fmla="val -19780"/>
              <a:gd name="adj3" fmla="val 16667"/>
            </a:avLst>
          </a:prstGeom>
          <a:solidFill>
            <a:srgbClr val="FFF3FB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2060"/>
                </a:solidFill>
              </a:rPr>
              <a:t>    Мусор </a:t>
            </a:r>
            <a:r>
              <a:rPr lang="ru-RU" sz="2400" dirty="0">
                <a:solidFill>
                  <a:srgbClr val="002060"/>
                </a:solidFill>
              </a:rPr>
              <a:t>мы в контейнер </a:t>
            </a:r>
            <a:endParaRPr lang="ru-RU" sz="2400" dirty="0" smtClean="0">
              <a:solidFill>
                <a:srgbClr val="002060"/>
              </a:solidFill>
            </a:endParaRPr>
          </a:p>
          <a:p>
            <a:r>
              <a:rPr lang="ru-RU" sz="2400" dirty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                                  носим</a:t>
            </a:r>
            <a:r>
              <a:rPr lang="ru-RU" sz="2400" dirty="0">
                <a:solidFill>
                  <a:srgbClr val="002060"/>
                </a:solidFill>
              </a:rPr>
              <a:t>,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    Ну </a:t>
            </a:r>
            <a:r>
              <a:rPr lang="ru-RU" sz="2400" dirty="0">
                <a:solidFill>
                  <a:srgbClr val="002060"/>
                </a:solidFill>
              </a:rPr>
              <a:t>а он потом </a:t>
            </a:r>
            <a:r>
              <a:rPr lang="ru-RU" sz="2400" dirty="0" smtClean="0">
                <a:solidFill>
                  <a:srgbClr val="002060"/>
                </a:solidFill>
              </a:rPr>
              <a:t>увозит,</a:t>
            </a:r>
            <a:endParaRPr lang="ru-RU" sz="2400" dirty="0">
              <a:solidFill>
                <a:srgbClr val="002060"/>
              </a:solidFill>
            </a:endParaRPr>
          </a:p>
          <a:p>
            <a:r>
              <a:rPr lang="ru-RU" sz="2400" dirty="0" smtClean="0">
                <a:solidFill>
                  <a:srgbClr val="002060"/>
                </a:solidFill>
              </a:rPr>
              <a:t>    То</a:t>
            </a:r>
            <a:r>
              <a:rPr lang="ru-RU" sz="2400" dirty="0">
                <a:solidFill>
                  <a:srgbClr val="002060"/>
                </a:solidFill>
              </a:rPr>
              <a:t>, что люди принесли,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    Отвезет </a:t>
            </a:r>
            <a:r>
              <a:rPr lang="ru-RU" sz="2400" dirty="0">
                <a:solidFill>
                  <a:srgbClr val="002060"/>
                </a:solidFill>
              </a:rPr>
              <a:t>он все в утиль.</a:t>
            </a:r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4955701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5387701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В</a:t>
            </a:r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5819701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Т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6251701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О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6683701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Б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7115701" y="2657535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У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7547701" y="2657535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С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4" name="Стрелка вправо 93"/>
          <p:cNvSpPr/>
          <p:nvPr/>
        </p:nvSpPr>
        <p:spPr>
          <a:xfrm>
            <a:off x="4198944" y="5406750"/>
            <a:ext cx="324000" cy="216000"/>
          </a:xfrm>
          <a:prstGeom prst="rightArrow">
            <a:avLst/>
          </a:prstGeom>
          <a:solidFill>
            <a:srgbClr val="FF66CC"/>
          </a:solidFill>
          <a:ln>
            <a:solidFill>
              <a:srgbClr val="A41E9A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5" name="Группа 94"/>
          <p:cNvGrpSpPr/>
          <p:nvPr/>
        </p:nvGrpSpPr>
        <p:grpSpPr>
          <a:xfrm>
            <a:off x="4978413" y="3106698"/>
            <a:ext cx="3024000" cy="432088"/>
            <a:chOff x="5001104" y="4581192"/>
            <a:chExt cx="3024000" cy="432088"/>
          </a:xfrm>
        </p:grpSpPr>
        <p:sp>
          <p:nvSpPr>
            <p:cNvPr id="98" name="Скругленный прямоугольник 97"/>
            <p:cNvSpPr/>
            <p:nvPr/>
          </p:nvSpPr>
          <p:spPr>
            <a:xfrm>
              <a:off x="5001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К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99" name="Скругленный прямоугольник 98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О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00" name="Скругленный прямоугольник 99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Р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01" name="Скругленный прямоугольник 100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А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02" name="Скругленный прямоугольник 101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Б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03" name="Скругленный прямоугольник 102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Л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04" name="Скругленный прямоугольник 103"/>
            <p:cNvSpPr/>
            <p:nvPr/>
          </p:nvSpPr>
          <p:spPr>
            <a:xfrm>
              <a:off x="7593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Ь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108" name="Группа 107"/>
          <p:cNvGrpSpPr/>
          <p:nvPr/>
        </p:nvGrpSpPr>
        <p:grpSpPr>
          <a:xfrm>
            <a:off x="5405622" y="3555861"/>
            <a:ext cx="2160000" cy="432088"/>
            <a:chOff x="5433104" y="4581192"/>
            <a:chExt cx="2160000" cy="432088"/>
          </a:xfrm>
        </p:grpSpPr>
        <p:sp>
          <p:nvSpPr>
            <p:cNvPr id="112" name="Скругленный прямоугольник 111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К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13" name="Скругленный прямоугольник 112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А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14" name="Скругленный прямоугольник 113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Т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15" name="Скругленный прямоугольник 114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Е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16" name="Скругленный прямоугольник 115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Р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121" name="Группа 120"/>
          <p:cNvGrpSpPr/>
          <p:nvPr/>
        </p:nvGrpSpPr>
        <p:grpSpPr>
          <a:xfrm>
            <a:off x="4118686" y="4005112"/>
            <a:ext cx="2592000" cy="432000"/>
            <a:chOff x="4137104" y="4581280"/>
            <a:chExt cx="2592000" cy="432000"/>
          </a:xfrm>
        </p:grpSpPr>
        <p:sp>
          <p:nvSpPr>
            <p:cNvPr id="122" name="Скругленный прямоугольник 121"/>
            <p:cNvSpPr/>
            <p:nvPr/>
          </p:nvSpPr>
          <p:spPr>
            <a:xfrm>
              <a:off x="413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М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26" name="Скругленный прямоугольник 125"/>
            <p:cNvSpPr/>
            <p:nvPr/>
          </p:nvSpPr>
          <p:spPr>
            <a:xfrm>
              <a:off x="456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А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27" name="Скругленный прямоугольник 126"/>
            <p:cNvSpPr/>
            <p:nvPr/>
          </p:nvSpPr>
          <p:spPr>
            <a:xfrm>
              <a:off x="5001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Ш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36" name="Скругленный прямоугольник 135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И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47" name="Скругленный прямоугольник 146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Н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58" name="Скругленный прямоугольник 157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А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14" name="Группа 213"/>
          <p:cNvGrpSpPr/>
          <p:nvPr/>
        </p:nvGrpSpPr>
        <p:grpSpPr>
          <a:xfrm>
            <a:off x="5857169" y="4434160"/>
            <a:ext cx="3018232" cy="435000"/>
            <a:chOff x="5865104" y="4578280"/>
            <a:chExt cx="3018232" cy="435000"/>
          </a:xfrm>
        </p:grpSpPr>
        <p:sp>
          <p:nvSpPr>
            <p:cNvPr id="272" name="Скругленный прямоугольник 271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С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3" name="Скругленный прямоугольник 272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А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4" name="Скругленный прямоугольник 273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М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5" name="Скругленный прямоугольник 274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О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6" name="Скругленный прямоугольник 275"/>
            <p:cNvSpPr/>
            <p:nvPr/>
          </p:nvSpPr>
          <p:spPr>
            <a:xfrm>
              <a:off x="7593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Л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7" name="Скругленный прямоугольник 276"/>
            <p:cNvSpPr/>
            <p:nvPr/>
          </p:nvSpPr>
          <p:spPr>
            <a:xfrm>
              <a:off x="802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Е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8" name="Скругленный прямоугольник 277"/>
            <p:cNvSpPr/>
            <p:nvPr/>
          </p:nvSpPr>
          <p:spPr>
            <a:xfrm>
              <a:off x="8451336" y="4578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Т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19" name="Группа 218"/>
          <p:cNvGrpSpPr/>
          <p:nvPr/>
        </p:nvGrpSpPr>
        <p:grpSpPr>
          <a:xfrm>
            <a:off x="5866233" y="4869120"/>
            <a:ext cx="2160000" cy="432088"/>
            <a:chOff x="5865104" y="4581192"/>
            <a:chExt cx="2160000" cy="432088"/>
          </a:xfrm>
        </p:grpSpPr>
        <p:sp>
          <p:nvSpPr>
            <p:cNvPr id="260" name="Скругленный прямоугольник 259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П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61" name="Скругленный прямоугольник 260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О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62" name="Скругленный прямоугольник 261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Е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63" name="Скругленный прямоугольник 262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З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64" name="Скругленный прямоугольник 263"/>
            <p:cNvSpPr/>
            <p:nvPr/>
          </p:nvSpPr>
          <p:spPr>
            <a:xfrm>
              <a:off x="7593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Д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245" name="Скругленный прямоугольник 244"/>
          <p:cNvSpPr/>
          <p:nvPr/>
        </p:nvSpPr>
        <p:spPr>
          <a:xfrm>
            <a:off x="4565442" y="5301256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М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46" name="Скругленный прямоугольник 245"/>
          <p:cNvSpPr/>
          <p:nvPr/>
        </p:nvSpPr>
        <p:spPr>
          <a:xfrm>
            <a:off x="4997442" y="5301256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У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47" name="Скругленный прямоугольник 246"/>
          <p:cNvSpPr/>
          <p:nvPr/>
        </p:nvSpPr>
        <p:spPr>
          <a:xfrm>
            <a:off x="5429442" y="5301256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С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48" name="Скругленный прямоугольник 247"/>
          <p:cNvSpPr/>
          <p:nvPr/>
        </p:nvSpPr>
        <p:spPr>
          <a:xfrm>
            <a:off x="5861442" y="5301256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О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49" name="Скругленный прямоугольник 248"/>
          <p:cNvSpPr/>
          <p:nvPr/>
        </p:nvSpPr>
        <p:spPr>
          <a:xfrm>
            <a:off x="6293442" y="5301256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50" name="Скругленный прямоугольник 249"/>
          <p:cNvSpPr/>
          <p:nvPr/>
        </p:nvSpPr>
        <p:spPr>
          <a:xfrm>
            <a:off x="6725442" y="5301256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О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51" name="Скругленный прямоугольник 250"/>
          <p:cNvSpPr/>
          <p:nvPr/>
        </p:nvSpPr>
        <p:spPr>
          <a:xfrm>
            <a:off x="7157442" y="5301168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В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52" name="Скругленный прямоугольник 251"/>
          <p:cNvSpPr/>
          <p:nvPr/>
        </p:nvSpPr>
        <p:spPr>
          <a:xfrm>
            <a:off x="7589442" y="5301168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О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53" name="Скругленный прямоугольник 252"/>
          <p:cNvSpPr/>
          <p:nvPr/>
        </p:nvSpPr>
        <p:spPr>
          <a:xfrm>
            <a:off x="8021442" y="5301256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З</a:t>
            </a:r>
            <a:endParaRPr lang="ru-RU" sz="2400" b="1" dirty="0">
              <a:solidFill>
                <a:srgbClr val="002060"/>
              </a:solidFill>
            </a:endParaRPr>
          </a:p>
        </p:txBody>
      </p:sp>
      <p:grpSp>
        <p:nvGrpSpPr>
          <p:cNvPr id="221" name="Группа 220"/>
          <p:cNvGrpSpPr/>
          <p:nvPr/>
        </p:nvGrpSpPr>
        <p:grpSpPr>
          <a:xfrm>
            <a:off x="4142506" y="5733216"/>
            <a:ext cx="3456000" cy="432088"/>
            <a:chOff x="4137104" y="4581192"/>
            <a:chExt cx="3456000" cy="432088"/>
          </a:xfrm>
        </p:grpSpPr>
        <p:sp>
          <p:nvSpPr>
            <p:cNvPr id="222" name="Скругленный прямоугольник 221"/>
            <p:cNvSpPr/>
            <p:nvPr/>
          </p:nvSpPr>
          <p:spPr>
            <a:xfrm>
              <a:off x="413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23" name="Скругленный прямоугольник 222"/>
            <p:cNvSpPr/>
            <p:nvPr/>
          </p:nvSpPr>
          <p:spPr>
            <a:xfrm>
              <a:off x="456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24" name="Скругленный прямоугольник 223"/>
            <p:cNvSpPr/>
            <p:nvPr/>
          </p:nvSpPr>
          <p:spPr>
            <a:xfrm>
              <a:off x="5001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25" name="Скругленный прямоугольник 224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26" name="Скругленный прямоугольник 225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32" name="Скругленный прямоугольник 231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33" name="Скругленный прямоугольник 232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34" name="Скругленный прямоугольник 233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80" name="Группа 279"/>
          <p:cNvGrpSpPr/>
          <p:nvPr/>
        </p:nvGrpSpPr>
        <p:grpSpPr>
          <a:xfrm>
            <a:off x="4574506" y="6165264"/>
            <a:ext cx="3456000" cy="432088"/>
            <a:chOff x="4569104" y="4581192"/>
            <a:chExt cx="3456000" cy="432088"/>
          </a:xfrm>
        </p:grpSpPr>
        <p:sp>
          <p:nvSpPr>
            <p:cNvPr id="282" name="Скругленный прямоугольник 281"/>
            <p:cNvSpPr/>
            <p:nvPr/>
          </p:nvSpPr>
          <p:spPr>
            <a:xfrm>
              <a:off x="456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3" name="Скругленный прямоугольник 282"/>
            <p:cNvSpPr/>
            <p:nvPr/>
          </p:nvSpPr>
          <p:spPr>
            <a:xfrm>
              <a:off x="5001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4" name="Скругленный прямоугольник 283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5" name="Скругленный прямоугольник 284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6" name="Скругленный прямоугольник 285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7" name="Скругленный прямоугольник 286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8" name="Скругленный прямоугольник 287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9" name="Скругленный прямоугольник 288"/>
            <p:cNvSpPr/>
            <p:nvPr/>
          </p:nvSpPr>
          <p:spPr>
            <a:xfrm>
              <a:off x="7593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pic>
        <p:nvPicPr>
          <p:cNvPr id="4" name="Рисунок 3"/>
          <p:cNvPicPr preferRelativeResize="0">
            <a:picLocks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033168"/>
            <a:ext cx="3600000" cy="2700000"/>
          </a:xfrm>
          <a:prstGeom prst="round2DiagRect">
            <a:avLst/>
          </a:prstGeom>
        </p:spPr>
      </p:pic>
      <p:pic>
        <p:nvPicPr>
          <p:cNvPr id="80" name="Рисунок 79"/>
          <p:cNvPicPr preferRelativeResize="0"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480" y="130153"/>
            <a:ext cx="1296000" cy="720000"/>
          </a:xfrm>
          <a:prstGeom prst="rect">
            <a:avLst/>
          </a:prstGeom>
        </p:spPr>
      </p:pic>
      <p:pic>
        <p:nvPicPr>
          <p:cNvPr id="81" name="Рисунок 80"/>
          <p:cNvPicPr preferRelativeResize="0"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5847" y="1766790"/>
            <a:ext cx="1296000" cy="720000"/>
          </a:xfrm>
          <a:prstGeom prst="rect">
            <a:avLst/>
          </a:prstGeom>
        </p:spPr>
      </p:pic>
      <p:pic>
        <p:nvPicPr>
          <p:cNvPr id="82" name="Рисунок 81">
            <a:hlinkClick r:id="rId9" action="ppaction://hlinksldjump"/>
          </p:cNvPr>
          <p:cNvPicPr preferRelativeResize="0">
            <a:picLocks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81" t="35207"/>
          <a:stretch/>
        </p:blipFill>
        <p:spPr>
          <a:xfrm rot="5400000">
            <a:off x="7873847" y="659262"/>
            <a:ext cx="720000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788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</p:childTnLst>
        </p:cTn>
      </p:par>
    </p:tnLst>
    <p:bldLst>
      <p:bldP spid="9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Рисунок 122"/>
          <p:cNvPicPr preferRelativeResize="0"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83" t="3113" r="43009" b="4364"/>
          <a:stretch/>
        </p:blipFill>
        <p:spPr>
          <a:xfrm flipH="1">
            <a:off x="35496" y="67282"/>
            <a:ext cx="1440160" cy="2137350"/>
          </a:xfrm>
          <a:prstGeom prst="rect">
            <a:avLst/>
          </a:prstGeom>
        </p:spPr>
      </p:pic>
      <p:sp>
        <p:nvSpPr>
          <p:cNvPr id="124" name="Скругленная прямоугольная выноска 123"/>
          <p:cNvSpPr/>
          <p:nvPr/>
        </p:nvSpPr>
        <p:spPr>
          <a:xfrm>
            <a:off x="2411760" y="150891"/>
            <a:ext cx="4322746" cy="2304000"/>
          </a:xfrm>
          <a:prstGeom prst="wedgeRoundRectCallout">
            <a:avLst>
              <a:gd name="adj1" fmla="val -66605"/>
              <a:gd name="adj2" fmla="val -19780"/>
              <a:gd name="adj3" fmla="val 16667"/>
            </a:avLst>
          </a:prstGeom>
          <a:solidFill>
            <a:srgbClr val="FFF3FB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2060"/>
                </a:solidFill>
              </a:rPr>
              <a:t>    Что </a:t>
            </a:r>
            <a:r>
              <a:rPr lang="ru-RU" sz="2400" dirty="0">
                <a:solidFill>
                  <a:srgbClr val="002060"/>
                </a:solidFill>
              </a:rPr>
              <a:t>за красная машина </a:t>
            </a:r>
            <a:endParaRPr lang="ru-RU" sz="2400" dirty="0" smtClean="0">
              <a:solidFill>
                <a:srgbClr val="002060"/>
              </a:solidFill>
            </a:endParaRPr>
          </a:p>
          <a:p>
            <a:r>
              <a:rPr lang="ru-RU" sz="2400" dirty="0" smtClean="0">
                <a:solidFill>
                  <a:srgbClr val="002060"/>
                </a:solidFill>
              </a:rPr>
              <a:t>    На </a:t>
            </a:r>
            <a:r>
              <a:rPr lang="ru-RU" sz="2400" dirty="0">
                <a:solidFill>
                  <a:srgbClr val="002060"/>
                </a:solidFill>
              </a:rPr>
              <a:t>пожар везёт людей</a:t>
            </a:r>
            <a:r>
              <a:rPr lang="ru-RU" sz="2400" dirty="0" smtClean="0">
                <a:solidFill>
                  <a:srgbClr val="002060"/>
                </a:solidFill>
              </a:rPr>
              <a:t>?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    Огонек </a:t>
            </a:r>
            <a:r>
              <a:rPr lang="ru-RU" sz="2400" dirty="0">
                <a:solidFill>
                  <a:srgbClr val="002060"/>
                </a:solidFill>
              </a:rPr>
              <a:t>мигает синий </a:t>
            </a:r>
            <a:endParaRPr lang="ru-RU" sz="2400" dirty="0" smtClean="0">
              <a:solidFill>
                <a:srgbClr val="002060"/>
              </a:solidFill>
            </a:endParaRPr>
          </a:p>
          <a:p>
            <a:r>
              <a:rPr lang="ru-RU" sz="2400" dirty="0" smtClean="0">
                <a:solidFill>
                  <a:srgbClr val="002060"/>
                </a:solidFill>
              </a:rPr>
              <a:t>    И </a:t>
            </a:r>
            <a:r>
              <a:rPr lang="ru-RU" sz="2400" dirty="0">
                <a:solidFill>
                  <a:srgbClr val="002060"/>
                </a:solidFill>
              </a:rPr>
              <a:t>сирена всё </a:t>
            </a:r>
            <a:r>
              <a:rPr lang="ru-RU" sz="2400" dirty="0" smtClean="0">
                <a:solidFill>
                  <a:srgbClr val="002060"/>
                </a:solidFill>
              </a:rPr>
              <a:t>сильней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    Воет</a:t>
            </a:r>
            <a:r>
              <a:rPr lang="ru-RU" sz="2400" dirty="0">
                <a:solidFill>
                  <a:srgbClr val="002060"/>
                </a:solidFill>
              </a:rPr>
              <a:t>, лампочкой мигает,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    Ей </a:t>
            </a:r>
            <a:r>
              <a:rPr lang="ru-RU" sz="2400" dirty="0">
                <a:solidFill>
                  <a:srgbClr val="002060"/>
                </a:solidFill>
              </a:rPr>
              <a:t>дорогу </a:t>
            </a:r>
            <a:r>
              <a:rPr lang="ru-RU" sz="2400" dirty="0" smtClean="0">
                <a:solidFill>
                  <a:srgbClr val="002060"/>
                </a:solidFill>
              </a:rPr>
              <a:t>уступают?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4969349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5401349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В</a:t>
            </a:r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5833349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Т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6265349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О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6697349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Б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7129349" y="2657535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У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7561349" y="2657535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С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4" name="Стрелка вправо 93"/>
          <p:cNvSpPr/>
          <p:nvPr/>
        </p:nvSpPr>
        <p:spPr>
          <a:xfrm>
            <a:off x="3759782" y="5841304"/>
            <a:ext cx="324000" cy="216000"/>
          </a:xfrm>
          <a:prstGeom prst="rightArrow">
            <a:avLst/>
          </a:prstGeom>
          <a:solidFill>
            <a:srgbClr val="FF66CC"/>
          </a:solidFill>
          <a:ln>
            <a:solidFill>
              <a:srgbClr val="A41E9A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5" name="Группа 94"/>
          <p:cNvGrpSpPr/>
          <p:nvPr/>
        </p:nvGrpSpPr>
        <p:grpSpPr>
          <a:xfrm>
            <a:off x="4978413" y="3106698"/>
            <a:ext cx="3024000" cy="432088"/>
            <a:chOff x="5001104" y="4581192"/>
            <a:chExt cx="3024000" cy="432088"/>
          </a:xfrm>
        </p:grpSpPr>
        <p:sp>
          <p:nvSpPr>
            <p:cNvPr id="98" name="Скругленный прямоугольник 97"/>
            <p:cNvSpPr/>
            <p:nvPr/>
          </p:nvSpPr>
          <p:spPr>
            <a:xfrm>
              <a:off x="5001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К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99" name="Скругленный прямоугольник 98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О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00" name="Скругленный прямоугольник 99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Р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01" name="Скругленный прямоугольник 100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А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02" name="Скругленный прямоугольник 101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Б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03" name="Скругленный прямоугольник 102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Л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04" name="Скругленный прямоугольник 103"/>
            <p:cNvSpPr/>
            <p:nvPr/>
          </p:nvSpPr>
          <p:spPr>
            <a:xfrm>
              <a:off x="7593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Ь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108" name="Группа 107"/>
          <p:cNvGrpSpPr/>
          <p:nvPr/>
        </p:nvGrpSpPr>
        <p:grpSpPr>
          <a:xfrm>
            <a:off x="5405622" y="3555861"/>
            <a:ext cx="2160000" cy="432088"/>
            <a:chOff x="5433104" y="4581192"/>
            <a:chExt cx="2160000" cy="432088"/>
          </a:xfrm>
        </p:grpSpPr>
        <p:sp>
          <p:nvSpPr>
            <p:cNvPr id="112" name="Скругленный прямоугольник 111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К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13" name="Скругленный прямоугольник 112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А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14" name="Скругленный прямоугольник 113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Т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15" name="Скругленный прямоугольник 114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Е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16" name="Скругленный прямоугольник 115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Р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121" name="Группа 120"/>
          <p:cNvGrpSpPr/>
          <p:nvPr/>
        </p:nvGrpSpPr>
        <p:grpSpPr>
          <a:xfrm>
            <a:off x="4118686" y="4005112"/>
            <a:ext cx="2592000" cy="432000"/>
            <a:chOff x="4137104" y="4581280"/>
            <a:chExt cx="2592000" cy="432000"/>
          </a:xfrm>
        </p:grpSpPr>
        <p:sp>
          <p:nvSpPr>
            <p:cNvPr id="122" name="Скругленный прямоугольник 121"/>
            <p:cNvSpPr/>
            <p:nvPr/>
          </p:nvSpPr>
          <p:spPr>
            <a:xfrm>
              <a:off x="413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М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26" name="Скругленный прямоугольник 125"/>
            <p:cNvSpPr/>
            <p:nvPr/>
          </p:nvSpPr>
          <p:spPr>
            <a:xfrm>
              <a:off x="456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А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27" name="Скругленный прямоугольник 126"/>
            <p:cNvSpPr/>
            <p:nvPr/>
          </p:nvSpPr>
          <p:spPr>
            <a:xfrm>
              <a:off x="5001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Ш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36" name="Скругленный прямоугольник 135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И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47" name="Скругленный прямоугольник 146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Н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58" name="Скругленный прямоугольник 157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А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14" name="Группа 213"/>
          <p:cNvGrpSpPr/>
          <p:nvPr/>
        </p:nvGrpSpPr>
        <p:grpSpPr>
          <a:xfrm>
            <a:off x="5857169" y="4434160"/>
            <a:ext cx="3018232" cy="435000"/>
            <a:chOff x="5865104" y="4578280"/>
            <a:chExt cx="3018232" cy="435000"/>
          </a:xfrm>
        </p:grpSpPr>
        <p:sp>
          <p:nvSpPr>
            <p:cNvPr id="272" name="Скругленный прямоугольник 271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С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3" name="Скругленный прямоугольник 272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А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4" name="Скругленный прямоугольник 273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М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5" name="Скругленный прямоугольник 274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О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6" name="Скругленный прямоугольник 275"/>
            <p:cNvSpPr/>
            <p:nvPr/>
          </p:nvSpPr>
          <p:spPr>
            <a:xfrm>
              <a:off x="7593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Л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7" name="Скругленный прямоугольник 276"/>
            <p:cNvSpPr/>
            <p:nvPr/>
          </p:nvSpPr>
          <p:spPr>
            <a:xfrm>
              <a:off x="802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Е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8" name="Скругленный прямоугольник 277"/>
            <p:cNvSpPr/>
            <p:nvPr/>
          </p:nvSpPr>
          <p:spPr>
            <a:xfrm>
              <a:off x="8451336" y="4578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Т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19" name="Группа 218"/>
          <p:cNvGrpSpPr/>
          <p:nvPr/>
        </p:nvGrpSpPr>
        <p:grpSpPr>
          <a:xfrm>
            <a:off x="5866233" y="4869120"/>
            <a:ext cx="2160000" cy="432088"/>
            <a:chOff x="5865104" y="4581192"/>
            <a:chExt cx="2160000" cy="432088"/>
          </a:xfrm>
        </p:grpSpPr>
        <p:sp>
          <p:nvSpPr>
            <p:cNvPr id="260" name="Скругленный прямоугольник 259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П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61" name="Скругленный прямоугольник 260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О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62" name="Скругленный прямоугольник 261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Е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63" name="Скругленный прямоугольник 262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З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64" name="Скругленный прямоугольник 263"/>
            <p:cNvSpPr/>
            <p:nvPr/>
          </p:nvSpPr>
          <p:spPr>
            <a:xfrm>
              <a:off x="7593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Д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20" name="Группа 219"/>
          <p:cNvGrpSpPr/>
          <p:nvPr/>
        </p:nvGrpSpPr>
        <p:grpSpPr>
          <a:xfrm>
            <a:off x="4565442" y="5301168"/>
            <a:ext cx="3888000" cy="432088"/>
            <a:chOff x="4569104" y="4581192"/>
            <a:chExt cx="3888000" cy="432088"/>
          </a:xfrm>
        </p:grpSpPr>
        <p:sp>
          <p:nvSpPr>
            <p:cNvPr id="245" name="Скругленный прямоугольник 244"/>
            <p:cNvSpPr/>
            <p:nvPr/>
          </p:nvSpPr>
          <p:spPr>
            <a:xfrm>
              <a:off x="456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М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46" name="Скругленный прямоугольник 245"/>
            <p:cNvSpPr/>
            <p:nvPr/>
          </p:nvSpPr>
          <p:spPr>
            <a:xfrm>
              <a:off x="5001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У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47" name="Скругленный прямоугольник 246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С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48" name="Скругленный прямоугольник 247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О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49" name="Скругленный прямоугольник 248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Р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50" name="Скругленный прямоугольник 249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О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51" name="Скругленный прямоугольник 250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В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52" name="Скругленный прямоугольник 251"/>
            <p:cNvSpPr/>
            <p:nvPr/>
          </p:nvSpPr>
          <p:spPr>
            <a:xfrm>
              <a:off x="7593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О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53" name="Скругленный прямоугольник 252"/>
            <p:cNvSpPr/>
            <p:nvPr/>
          </p:nvSpPr>
          <p:spPr>
            <a:xfrm>
              <a:off x="802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З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222" name="Скругленный прямоугольник 221"/>
          <p:cNvSpPr/>
          <p:nvPr/>
        </p:nvSpPr>
        <p:spPr>
          <a:xfrm>
            <a:off x="4142506" y="5733304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23" name="Скругленный прямоугольник 222"/>
          <p:cNvSpPr/>
          <p:nvPr/>
        </p:nvSpPr>
        <p:spPr>
          <a:xfrm>
            <a:off x="4574506" y="5733304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О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24" name="Скругленный прямоугольник 223"/>
          <p:cNvSpPr/>
          <p:nvPr/>
        </p:nvSpPr>
        <p:spPr>
          <a:xfrm>
            <a:off x="5006506" y="5733304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Ж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25" name="Скругленный прямоугольник 224"/>
          <p:cNvSpPr/>
          <p:nvPr/>
        </p:nvSpPr>
        <p:spPr>
          <a:xfrm>
            <a:off x="5438506" y="5733304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26" name="Скругленный прямоугольник 225"/>
          <p:cNvSpPr/>
          <p:nvPr/>
        </p:nvSpPr>
        <p:spPr>
          <a:xfrm>
            <a:off x="5870506" y="5733304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32" name="Скругленный прямоугольник 231"/>
          <p:cNvSpPr/>
          <p:nvPr/>
        </p:nvSpPr>
        <p:spPr>
          <a:xfrm>
            <a:off x="6302506" y="5733304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Н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33" name="Скругленный прямоугольник 232"/>
          <p:cNvSpPr/>
          <p:nvPr/>
        </p:nvSpPr>
        <p:spPr>
          <a:xfrm>
            <a:off x="6734506" y="5733304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34" name="Скругленный прямоугольник 233"/>
          <p:cNvSpPr/>
          <p:nvPr/>
        </p:nvSpPr>
        <p:spPr>
          <a:xfrm>
            <a:off x="7166506" y="5733216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Я</a:t>
            </a:r>
            <a:endParaRPr lang="ru-RU" sz="2400" b="1" dirty="0">
              <a:solidFill>
                <a:srgbClr val="002060"/>
              </a:solidFill>
            </a:endParaRPr>
          </a:p>
        </p:txBody>
      </p:sp>
      <p:grpSp>
        <p:nvGrpSpPr>
          <p:cNvPr id="280" name="Группа 279"/>
          <p:cNvGrpSpPr/>
          <p:nvPr/>
        </p:nvGrpSpPr>
        <p:grpSpPr>
          <a:xfrm>
            <a:off x="4574506" y="6165264"/>
            <a:ext cx="3456000" cy="432088"/>
            <a:chOff x="4569104" y="4581192"/>
            <a:chExt cx="3456000" cy="432088"/>
          </a:xfrm>
        </p:grpSpPr>
        <p:sp>
          <p:nvSpPr>
            <p:cNvPr id="282" name="Скругленный прямоугольник 281"/>
            <p:cNvSpPr/>
            <p:nvPr/>
          </p:nvSpPr>
          <p:spPr>
            <a:xfrm>
              <a:off x="456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3" name="Скругленный прямоугольник 282"/>
            <p:cNvSpPr/>
            <p:nvPr/>
          </p:nvSpPr>
          <p:spPr>
            <a:xfrm>
              <a:off x="5001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4" name="Скругленный прямоугольник 283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5" name="Скругленный прямоугольник 284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6" name="Скругленный прямоугольник 285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7" name="Скругленный прямоугольник 286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8" name="Скругленный прямоугольник 287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9" name="Скругленный прямоугольник 288"/>
            <p:cNvSpPr/>
            <p:nvPr/>
          </p:nvSpPr>
          <p:spPr>
            <a:xfrm>
              <a:off x="7593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pic>
        <p:nvPicPr>
          <p:cNvPr id="4" name="Рисунок 3"/>
          <p:cNvPicPr preferRelativeResize="0">
            <a:picLocks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174160"/>
            <a:ext cx="3600000" cy="2520000"/>
          </a:xfrm>
          <a:prstGeom prst="round2DiagRect">
            <a:avLst/>
          </a:prstGeom>
        </p:spPr>
      </p:pic>
      <p:pic>
        <p:nvPicPr>
          <p:cNvPr id="80" name="Рисунок 79"/>
          <p:cNvPicPr preferRelativeResize="0"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480" y="130153"/>
            <a:ext cx="1296000" cy="720000"/>
          </a:xfrm>
          <a:prstGeom prst="rect">
            <a:avLst/>
          </a:prstGeom>
        </p:spPr>
      </p:pic>
      <p:pic>
        <p:nvPicPr>
          <p:cNvPr id="81" name="Рисунок 80"/>
          <p:cNvPicPr preferRelativeResize="0"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5847" y="1766790"/>
            <a:ext cx="1296000" cy="720000"/>
          </a:xfrm>
          <a:prstGeom prst="rect">
            <a:avLst/>
          </a:prstGeom>
        </p:spPr>
      </p:pic>
      <p:pic>
        <p:nvPicPr>
          <p:cNvPr id="82" name="Рисунок 81">
            <a:hlinkClick r:id="rId9" action="ppaction://hlinksldjump"/>
          </p:cNvPr>
          <p:cNvPicPr preferRelativeResize="0">
            <a:picLocks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81" t="35207"/>
          <a:stretch/>
        </p:blipFill>
        <p:spPr>
          <a:xfrm rot="5400000">
            <a:off x="7873847" y="659262"/>
            <a:ext cx="720000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985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</p:childTnLst>
        </p:cTn>
      </p:par>
    </p:tnLst>
    <p:bldLst>
      <p:bldP spid="9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Рисунок 122"/>
          <p:cNvPicPr preferRelativeResize="0"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83" t="3113" r="43009" b="4364"/>
          <a:stretch/>
        </p:blipFill>
        <p:spPr>
          <a:xfrm flipH="1">
            <a:off x="35496" y="67282"/>
            <a:ext cx="1440160" cy="2137350"/>
          </a:xfrm>
          <a:prstGeom prst="rect">
            <a:avLst/>
          </a:prstGeom>
        </p:spPr>
      </p:pic>
      <p:sp>
        <p:nvSpPr>
          <p:cNvPr id="124" name="Скругленная прямоугольная выноска 123"/>
          <p:cNvSpPr/>
          <p:nvPr/>
        </p:nvSpPr>
        <p:spPr>
          <a:xfrm>
            <a:off x="2411760" y="150891"/>
            <a:ext cx="4322746" cy="2304000"/>
          </a:xfrm>
          <a:prstGeom prst="wedgeRoundRectCallout">
            <a:avLst>
              <a:gd name="adj1" fmla="val -67343"/>
              <a:gd name="adj2" fmla="val -19780"/>
              <a:gd name="adj3" fmla="val 16667"/>
            </a:avLst>
          </a:prstGeom>
          <a:solidFill>
            <a:srgbClr val="FFF3FB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2060"/>
                </a:solidFill>
              </a:rPr>
              <a:t>    Стрекоза </a:t>
            </a:r>
            <a:r>
              <a:rPr lang="ru-RU" sz="2400" dirty="0">
                <a:solidFill>
                  <a:srgbClr val="002060"/>
                </a:solidFill>
              </a:rPr>
              <a:t>гудит большая.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    Полетать </a:t>
            </a:r>
            <a:r>
              <a:rPr lang="ru-RU" sz="2400" dirty="0">
                <a:solidFill>
                  <a:srgbClr val="002060"/>
                </a:solidFill>
              </a:rPr>
              <a:t>вас </a:t>
            </a:r>
            <a:r>
              <a:rPr lang="ru-RU" sz="2400" dirty="0" smtClean="0">
                <a:solidFill>
                  <a:srgbClr val="002060"/>
                </a:solidFill>
              </a:rPr>
              <a:t>приглашает!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    И </a:t>
            </a:r>
            <a:r>
              <a:rPr lang="ru-RU" sz="2400" dirty="0">
                <a:solidFill>
                  <a:srgbClr val="002060"/>
                </a:solidFill>
              </a:rPr>
              <a:t>ревёт, и тарахтит,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    Хоть </a:t>
            </a:r>
            <a:r>
              <a:rPr lang="ru-RU" sz="2400" dirty="0">
                <a:solidFill>
                  <a:srgbClr val="002060"/>
                </a:solidFill>
              </a:rPr>
              <a:t>без крыльев, но </a:t>
            </a:r>
            <a:r>
              <a:rPr lang="ru-RU" sz="2400" dirty="0" smtClean="0">
                <a:solidFill>
                  <a:srgbClr val="002060"/>
                </a:solidFill>
              </a:rPr>
              <a:t>летит.</a:t>
            </a:r>
            <a:endParaRPr lang="ru-RU" sz="2400" dirty="0">
              <a:solidFill>
                <a:srgbClr val="002060"/>
              </a:solidFill>
            </a:endParaRPr>
          </a:p>
          <a:p>
            <a:r>
              <a:rPr lang="ru-RU" sz="2400" dirty="0" smtClean="0">
                <a:solidFill>
                  <a:srgbClr val="002060"/>
                </a:solidFill>
              </a:rPr>
              <a:t>    Кресла </a:t>
            </a:r>
            <a:r>
              <a:rPr lang="ru-RU" sz="2400" dirty="0">
                <a:solidFill>
                  <a:srgbClr val="002060"/>
                </a:solidFill>
              </a:rPr>
              <a:t>мягкие для вас.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    И </a:t>
            </a:r>
            <a:r>
              <a:rPr lang="ru-RU" sz="2400" dirty="0">
                <a:solidFill>
                  <a:srgbClr val="002060"/>
                </a:solidFill>
              </a:rPr>
              <a:t>пилоты – высший класс!</a:t>
            </a:r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4969349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5401349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В</a:t>
            </a:r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5833349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Т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6265349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О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6697349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Б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7129349" y="2657535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У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7561349" y="2657535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С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4" name="Стрелка вправо 93"/>
          <p:cNvSpPr/>
          <p:nvPr/>
        </p:nvSpPr>
        <p:spPr>
          <a:xfrm>
            <a:off x="4215211" y="6273352"/>
            <a:ext cx="324000" cy="216000"/>
          </a:xfrm>
          <a:prstGeom prst="rightArrow">
            <a:avLst/>
          </a:prstGeom>
          <a:solidFill>
            <a:srgbClr val="FF66CC"/>
          </a:solidFill>
          <a:ln>
            <a:solidFill>
              <a:srgbClr val="A41E9A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5" name="Группа 94"/>
          <p:cNvGrpSpPr/>
          <p:nvPr/>
        </p:nvGrpSpPr>
        <p:grpSpPr>
          <a:xfrm>
            <a:off x="4978413" y="3106698"/>
            <a:ext cx="3024000" cy="432088"/>
            <a:chOff x="5001104" y="4581192"/>
            <a:chExt cx="3024000" cy="432088"/>
          </a:xfrm>
        </p:grpSpPr>
        <p:sp>
          <p:nvSpPr>
            <p:cNvPr id="98" name="Скругленный прямоугольник 97"/>
            <p:cNvSpPr/>
            <p:nvPr/>
          </p:nvSpPr>
          <p:spPr>
            <a:xfrm>
              <a:off x="5001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К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99" name="Скругленный прямоугольник 98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О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00" name="Скругленный прямоугольник 99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Р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01" name="Скругленный прямоугольник 100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А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02" name="Скругленный прямоугольник 101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Б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03" name="Скругленный прямоугольник 102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Л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04" name="Скругленный прямоугольник 103"/>
            <p:cNvSpPr/>
            <p:nvPr/>
          </p:nvSpPr>
          <p:spPr>
            <a:xfrm>
              <a:off x="7593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Ь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108" name="Группа 107"/>
          <p:cNvGrpSpPr/>
          <p:nvPr/>
        </p:nvGrpSpPr>
        <p:grpSpPr>
          <a:xfrm>
            <a:off x="5405622" y="3555861"/>
            <a:ext cx="2160000" cy="432088"/>
            <a:chOff x="5433104" y="4581192"/>
            <a:chExt cx="2160000" cy="432088"/>
          </a:xfrm>
        </p:grpSpPr>
        <p:sp>
          <p:nvSpPr>
            <p:cNvPr id="112" name="Скругленный прямоугольник 111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К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13" name="Скругленный прямоугольник 112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А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14" name="Скругленный прямоугольник 113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Т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15" name="Скругленный прямоугольник 114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Е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16" name="Скругленный прямоугольник 115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Р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121" name="Группа 120"/>
          <p:cNvGrpSpPr/>
          <p:nvPr/>
        </p:nvGrpSpPr>
        <p:grpSpPr>
          <a:xfrm>
            <a:off x="4118686" y="4005112"/>
            <a:ext cx="2592000" cy="432000"/>
            <a:chOff x="4137104" y="4581280"/>
            <a:chExt cx="2592000" cy="432000"/>
          </a:xfrm>
        </p:grpSpPr>
        <p:sp>
          <p:nvSpPr>
            <p:cNvPr id="122" name="Скругленный прямоугольник 121"/>
            <p:cNvSpPr/>
            <p:nvPr/>
          </p:nvSpPr>
          <p:spPr>
            <a:xfrm>
              <a:off x="413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М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26" name="Скругленный прямоугольник 125"/>
            <p:cNvSpPr/>
            <p:nvPr/>
          </p:nvSpPr>
          <p:spPr>
            <a:xfrm>
              <a:off x="456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А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27" name="Скругленный прямоугольник 126"/>
            <p:cNvSpPr/>
            <p:nvPr/>
          </p:nvSpPr>
          <p:spPr>
            <a:xfrm>
              <a:off x="5001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Ш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36" name="Скругленный прямоугольник 135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И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47" name="Скругленный прямоугольник 146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Н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58" name="Скругленный прямоугольник 157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А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14" name="Группа 213"/>
          <p:cNvGrpSpPr/>
          <p:nvPr/>
        </p:nvGrpSpPr>
        <p:grpSpPr>
          <a:xfrm>
            <a:off x="5857169" y="4434160"/>
            <a:ext cx="3018232" cy="435000"/>
            <a:chOff x="5865104" y="4578280"/>
            <a:chExt cx="3018232" cy="435000"/>
          </a:xfrm>
        </p:grpSpPr>
        <p:sp>
          <p:nvSpPr>
            <p:cNvPr id="272" name="Скругленный прямоугольник 271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С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3" name="Скругленный прямоугольник 272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А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4" name="Скругленный прямоугольник 273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М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5" name="Скругленный прямоугольник 274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О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6" name="Скругленный прямоугольник 275"/>
            <p:cNvSpPr/>
            <p:nvPr/>
          </p:nvSpPr>
          <p:spPr>
            <a:xfrm>
              <a:off x="7593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Л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7" name="Скругленный прямоугольник 276"/>
            <p:cNvSpPr/>
            <p:nvPr/>
          </p:nvSpPr>
          <p:spPr>
            <a:xfrm>
              <a:off x="802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Е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8" name="Скругленный прямоугольник 277"/>
            <p:cNvSpPr/>
            <p:nvPr/>
          </p:nvSpPr>
          <p:spPr>
            <a:xfrm>
              <a:off x="8451336" y="4578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Т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19" name="Группа 218"/>
          <p:cNvGrpSpPr/>
          <p:nvPr/>
        </p:nvGrpSpPr>
        <p:grpSpPr>
          <a:xfrm>
            <a:off x="5866233" y="4869120"/>
            <a:ext cx="2160000" cy="432088"/>
            <a:chOff x="5865104" y="4581192"/>
            <a:chExt cx="2160000" cy="432088"/>
          </a:xfrm>
        </p:grpSpPr>
        <p:sp>
          <p:nvSpPr>
            <p:cNvPr id="260" name="Скругленный прямоугольник 259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П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61" name="Скругленный прямоугольник 260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О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62" name="Скругленный прямоугольник 261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Е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63" name="Скругленный прямоугольник 262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З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64" name="Скругленный прямоугольник 263"/>
            <p:cNvSpPr/>
            <p:nvPr/>
          </p:nvSpPr>
          <p:spPr>
            <a:xfrm>
              <a:off x="7593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Д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20" name="Группа 219"/>
          <p:cNvGrpSpPr/>
          <p:nvPr/>
        </p:nvGrpSpPr>
        <p:grpSpPr>
          <a:xfrm>
            <a:off x="4565442" y="5301168"/>
            <a:ext cx="3888000" cy="432088"/>
            <a:chOff x="4569104" y="4581192"/>
            <a:chExt cx="3888000" cy="432088"/>
          </a:xfrm>
        </p:grpSpPr>
        <p:sp>
          <p:nvSpPr>
            <p:cNvPr id="245" name="Скругленный прямоугольник 244"/>
            <p:cNvSpPr/>
            <p:nvPr/>
          </p:nvSpPr>
          <p:spPr>
            <a:xfrm>
              <a:off x="456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М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46" name="Скругленный прямоугольник 245"/>
            <p:cNvSpPr/>
            <p:nvPr/>
          </p:nvSpPr>
          <p:spPr>
            <a:xfrm>
              <a:off x="5001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У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47" name="Скругленный прямоугольник 246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С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48" name="Скругленный прямоугольник 247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О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49" name="Скругленный прямоугольник 248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Р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50" name="Скругленный прямоугольник 249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О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51" name="Скругленный прямоугольник 250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В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52" name="Скругленный прямоугольник 251"/>
            <p:cNvSpPr/>
            <p:nvPr/>
          </p:nvSpPr>
          <p:spPr>
            <a:xfrm>
              <a:off x="7593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О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53" name="Скругленный прямоугольник 252"/>
            <p:cNvSpPr/>
            <p:nvPr/>
          </p:nvSpPr>
          <p:spPr>
            <a:xfrm>
              <a:off x="802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З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21" name="Группа 220"/>
          <p:cNvGrpSpPr/>
          <p:nvPr/>
        </p:nvGrpSpPr>
        <p:grpSpPr>
          <a:xfrm>
            <a:off x="4142506" y="5733216"/>
            <a:ext cx="3456000" cy="432088"/>
            <a:chOff x="4137104" y="4581192"/>
            <a:chExt cx="3456000" cy="432088"/>
          </a:xfrm>
        </p:grpSpPr>
        <p:sp>
          <p:nvSpPr>
            <p:cNvPr id="222" name="Скругленный прямоугольник 221"/>
            <p:cNvSpPr/>
            <p:nvPr/>
          </p:nvSpPr>
          <p:spPr>
            <a:xfrm>
              <a:off x="413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П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23" name="Скругленный прямоугольник 222"/>
            <p:cNvSpPr/>
            <p:nvPr/>
          </p:nvSpPr>
          <p:spPr>
            <a:xfrm>
              <a:off x="456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О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24" name="Скругленный прямоугольник 223"/>
            <p:cNvSpPr/>
            <p:nvPr/>
          </p:nvSpPr>
          <p:spPr>
            <a:xfrm>
              <a:off x="5001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Ж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25" name="Скругленный прямоугольник 224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А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26" name="Скругленный прямоугольник 225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Р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32" name="Скругленный прямоугольник 231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Н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33" name="Скругленный прямоугольник 232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А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34" name="Скругленный прямоугольник 233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Я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282" name="Скругленный прямоугольник 281"/>
          <p:cNvSpPr/>
          <p:nvPr/>
        </p:nvSpPr>
        <p:spPr>
          <a:xfrm>
            <a:off x="4574506" y="6165352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В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83" name="Скругленный прямоугольник 282"/>
          <p:cNvSpPr/>
          <p:nvPr/>
        </p:nvSpPr>
        <p:spPr>
          <a:xfrm>
            <a:off x="5006506" y="6165352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Е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84" name="Скругленный прямоугольник 283"/>
          <p:cNvSpPr/>
          <p:nvPr/>
        </p:nvSpPr>
        <p:spPr>
          <a:xfrm>
            <a:off x="5438506" y="6165352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85" name="Скругленный прямоугольник 284"/>
          <p:cNvSpPr/>
          <p:nvPr/>
        </p:nvSpPr>
        <p:spPr>
          <a:xfrm>
            <a:off x="5870506" y="6165352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Т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86" name="Скругленный прямоугольник 285"/>
          <p:cNvSpPr/>
          <p:nvPr/>
        </p:nvSpPr>
        <p:spPr>
          <a:xfrm>
            <a:off x="6302506" y="6165352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О</a:t>
            </a:r>
          </a:p>
        </p:txBody>
      </p:sp>
      <p:sp>
        <p:nvSpPr>
          <p:cNvPr id="287" name="Скругленный прямоугольник 286"/>
          <p:cNvSpPr/>
          <p:nvPr/>
        </p:nvSpPr>
        <p:spPr>
          <a:xfrm>
            <a:off x="6734506" y="6165352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Л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88" name="Скругленный прямоугольник 287"/>
          <p:cNvSpPr/>
          <p:nvPr/>
        </p:nvSpPr>
        <p:spPr>
          <a:xfrm>
            <a:off x="7166506" y="6165264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Ё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89" name="Скругленный прямоугольник 288"/>
          <p:cNvSpPr/>
          <p:nvPr/>
        </p:nvSpPr>
        <p:spPr>
          <a:xfrm>
            <a:off x="7598506" y="6165264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Т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 preferRelativeResize="0">
            <a:picLocks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864" b="13888"/>
          <a:stretch/>
        </p:blipFill>
        <p:spPr>
          <a:xfrm>
            <a:off x="251520" y="3233575"/>
            <a:ext cx="3600400" cy="2520000"/>
          </a:xfrm>
          <a:prstGeom prst="round2DiagRect">
            <a:avLst/>
          </a:prstGeom>
        </p:spPr>
      </p:pic>
      <p:pic>
        <p:nvPicPr>
          <p:cNvPr id="80" name="Рисунок 79">
            <a:hlinkClick r:id="rId7" action="ppaction://hlinksldjump"/>
          </p:cNvPr>
          <p:cNvPicPr preferRelativeResize="0"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480" y="130153"/>
            <a:ext cx="1296000" cy="720000"/>
          </a:xfrm>
          <a:prstGeom prst="rect">
            <a:avLst/>
          </a:prstGeom>
        </p:spPr>
      </p:pic>
      <p:pic>
        <p:nvPicPr>
          <p:cNvPr id="81" name="Рисунок 80"/>
          <p:cNvPicPr preferRelativeResize="0"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5847" y="1766790"/>
            <a:ext cx="1296000" cy="720000"/>
          </a:xfrm>
          <a:prstGeom prst="rect">
            <a:avLst/>
          </a:prstGeom>
        </p:spPr>
      </p:pic>
      <p:pic>
        <p:nvPicPr>
          <p:cNvPr id="82" name="Рисунок 81"/>
          <p:cNvPicPr preferRelativeResize="0">
            <a:picLocks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81" t="35207"/>
          <a:stretch/>
        </p:blipFill>
        <p:spPr>
          <a:xfrm rot="5400000">
            <a:off x="7873847" y="659262"/>
            <a:ext cx="720000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646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</p:childTnLst>
        </p:cTn>
      </p:par>
    </p:tnLst>
    <p:bldLst>
      <p:bldP spid="9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Рисунок 122"/>
          <p:cNvPicPr preferRelativeResize="0"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83" t="3113" r="43009" b="4364"/>
          <a:stretch/>
        </p:blipFill>
        <p:spPr>
          <a:xfrm flipH="1">
            <a:off x="35496" y="67282"/>
            <a:ext cx="1440160" cy="2137350"/>
          </a:xfrm>
          <a:prstGeom prst="rect">
            <a:avLst/>
          </a:prstGeom>
        </p:spPr>
      </p:pic>
      <p:sp>
        <p:nvSpPr>
          <p:cNvPr id="124" name="Скругленная прямоугольная выноска 123"/>
          <p:cNvSpPr/>
          <p:nvPr/>
        </p:nvSpPr>
        <p:spPr>
          <a:xfrm>
            <a:off x="1691680" y="150891"/>
            <a:ext cx="6192688" cy="2304000"/>
          </a:xfrm>
          <a:prstGeom prst="wedgeRoundRectCallout">
            <a:avLst>
              <a:gd name="adj1" fmla="val -54999"/>
              <a:gd name="adj2" fmla="val -20241"/>
              <a:gd name="adj3" fmla="val 16667"/>
            </a:avLst>
          </a:prstGeom>
          <a:solidFill>
            <a:srgbClr val="FFF3FB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2060"/>
                </a:solidFill>
              </a:rPr>
              <a:t>Молодцы! Отгадали загадки и разгадали  кроссворд. А теперь прочитайте ключевое слово в синей рамочке сверху вниз. Правильно, это слово «Транспорт».</a:t>
            </a:r>
            <a:r>
              <a:rPr lang="ru-RU" sz="2400" dirty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Ещё раз вспомните и расскажите, </a:t>
            </a:r>
            <a:r>
              <a:rPr lang="ru-RU" sz="2400" dirty="0">
                <a:solidFill>
                  <a:srgbClr val="002060"/>
                </a:solidFill>
              </a:rPr>
              <a:t>какой бывает транспорт по месту </a:t>
            </a:r>
            <a:r>
              <a:rPr lang="ru-RU" sz="2400" dirty="0" smtClean="0">
                <a:solidFill>
                  <a:srgbClr val="002060"/>
                </a:solidFill>
              </a:rPr>
              <a:t>передвижения?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241" name="Стрелка вправо 240">
            <a:hlinkClick r:id="rId4" action="ppaction://hlinksldjump"/>
          </p:cNvPr>
          <p:cNvSpPr/>
          <p:nvPr/>
        </p:nvSpPr>
        <p:spPr>
          <a:xfrm>
            <a:off x="8172400" y="368680"/>
            <a:ext cx="720000" cy="360000"/>
          </a:xfrm>
          <a:prstGeom prst="rightArrow">
            <a:avLst/>
          </a:prstGeom>
          <a:solidFill>
            <a:srgbClr val="FF6D6D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4118686" y="2657535"/>
            <a:ext cx="4756715" cy="3939817"/>
            <a:chOff x="4122213" y="2369503"/>
            <a:chExt cx="4756715" cy="3939817"/>
          </a:xfrm>
        </p:grpSpPr>
        <p:grpSp>
          <p:nvGrpSpPr>
            <p:cNvPr id="2" name="Группа 1"/>
            <p:cNvGrpSpPr/>
            <p:nvPr/>
          </p:nvGrpSpPr>
          <p:grpSpPr>
            <a:xfrm>
              <a:off x="4972876" y="2369503"/>
              <a:ext cx="3024000" cy="432088"/>
              <a:chOff x="4972876" y="2369503"/>
              <a:chExt cx="3024000" cy="432088"/>
            </a:xfrm>
          </p:grpSpPr>
          <p:sp>
            <p:nvSpPr>
              <p:cNvPr id="85" name="Скругленный прямоугольник 84"/>
              <p:cNvSpPr/>
              <p:nvPr/>
            </p:nvSpPr>
            <p:spPr>
              <a:xfrm>
                <a:off x="4972876" y="2369591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А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86" name="Скругленный прямоугольник 85"/>
              <p:cNvSpPr/>
              <p:nvPr/>
            </p:nvSpPr>
            <p:spPr>
              <a:xfrm>
                <a:off x="5404876" y="2369591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>
                    <a:solidFill>
                      <a:srgbClr val="002060"/>
                    </a:solidFill>
                  </a:rPr>
                  <a:t>В</a:t>
                </a:r>
              </a:p>
            </p:txBody>
          </p:sp>
          <p:sp>
            <p:nvSpPr>
              <p:cNvPr id="87" name="Скругленный прямоугольник 86"/>
              <p:cNvSpPr/>
              <p:nvPr/>
            </p:nvSpPr>
            <p:spPr>
              <a:xfrm>
                <a:off x="5836876" y="2369591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Т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88" name="Скругленный прямоугольник 87"/>
              <p:cNvSpPr/>
              <p:nvPr/>
            </p:nvSpPr>
            <p:spPr>
              <a:xfrm>
                <a:off x="6268876" y="2369591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О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89" name="Скругленный прямоугольник 88"/>
              <p:cNvSpPr/>
              <p:nvPr/>
            </p:nvSpPr>
            <p:spPr>
              <a:xfrm>
                <a:off x="6700876" y="2369591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Б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90" name="Скругленный прямоугольник 89"/>
              <p:cNvSpPr/>
              <p:nvPr/>
            </p:nvSpPr>
            <p:spPr>
              <a:xfrm>
                <a:off x="7132876" y="2369503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У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91" name="Скругленный прямоугольник 90"/>
              <p:cNvSpPr/>
              <p:nvPr/>
            </p:nvSpPr>
            <p:spPr>
              <a:xfrm>
                <a:off x="7564876" y="2369503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С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95" name="Группа 94"/>
            <p:cNvGrpSpPr/>
            <p:nvPr/>
          </p:nvGrpSpPr>
          <p:grpSpPr>
            <a:xfrm>
              <a:off x="4981940" y="2818666"/>
              <a:ext cx="3024000" cy="432088"/>
              <a:chOff x="5001104" y="4581192"/>
              <a:chExt cx="3024000" cy="432088"/>
            </a:xfrm>
          </p:grpSpPr>
          <p:sp>
            <p:nvSpPr>
              <p:cNvPr id="98" name="Скругленный прямоугольник 97"/>
              <p:cNvSpPr/>
              <p:nvPr/>
            </p:nvSpPr>
            <p:spPr>
              <a:xfrm>
                <a:off x="5001104" y="4581280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К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99" name="Скругленный прямоугольник 98"/>
              <p:cNvSpPr/>
              <p:nvPr/>
            </p:nvSpPr>
            <p:spPr>
              <a:xfrm>
                <a:off x="5433104" y="4581280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О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00" name="Скругленный прямоугольник 99"/>
              <p:cNvSpPr/>
              <p:nvPr/>
            </p:nvSpPr>
            <p:spPr>
              <a:xfrm>
                <a:off x="5865104" y="4581280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Р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01" name="Скругленный прямоугольник 100"/>
              <p:cNvSpPr/>
              <p:nvPr/>
            </p:nvSpPr>
            <p:spPr>
              <a:xfrm>
                <a:off x="6297104" y="4581280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А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02" name="Скругленный прямоугольник 101"/>
              <p:cNvSpPr/>
              <p:nvPr/>
            </p:nvSpPr>
            <p:spPr>
              <a:xfrm>
                <a:off x="6729104" y="4581280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Б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03" name="Скругленный прямоугольник 102"/>
              <p:cNvSpPr/>
              <p:nvPr/>
            </p:nvSpPr>
            <p:spPr>
              <a:xfrm>
                <a:off x="7161104" y="4581192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Л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04" name="Скругленный прямоугольник 103"/>
              <p:cNvSpPr/>
              <p:nvPr/>
            </p:nvSpPr>
            <p:spPr>
              <a:xfrm>
                <a:off x="7593104" y="4581192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Ь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108" name="Группа 107"/>
            <p:cNvGrpSpPr/>
            <p:nvPr/>
          </p:nvGrpSpPr>
          <p:grpSpPr>
            <a:xfrm>
              <a:off x="5409149" y="3267829"/>
              <a:ext cx="2160000" cy="432088"/>
              <a:chOff x="5433104" y="4581192"/>
              <a:chExt cx="2160000" cy="432088"/>
            </a:xfrm>
          </p:grpSpPr>
          <p:sp>
            <p:nvSpPr>
              <p:cNvPr id="112" name="Скругленный прямоугольник 111"/>
              <p:cNvSpPr/>
              <p:nvPr/>
            </p:nvSpPr>
            <p:spPr>
              <a:xfrm>
                <a:off x="5433104" y="4581280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К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13" name="Скругленный прямоугольник 112"/>
              <p:cNvSpPr/>
              <p:nvPr/>
            </p:nvSpPr>
            <p:spPr>
              <a:xfrm>
                <a:off x="5865104" y="4581280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А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14" name="Скругленный прямоугольник 113"/>
              <p:cNvSpPr/>
              <p:nvPr/>
            </p:nvSpPr>
            <p:spPr>
              <a:xfrm>
                <a:off x="6297104" y="4581280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Т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15" name="Скругленный прямоугольник 114"/>
              <p:cNvSpPr/>
              <p:nvPr/>
            </p:nvSpPr>
            <p:spPr>
              <a:xfrm>
                <a:off x="6729104" y="4581280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Е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16" name="Скругленный прямоугольник 115"/>
              <p:cNvSpPr/>
              <p:nvPr/>
            </p:nvSpPr>
            <p:spPr>
              <a:xfrm>
                <a:off x="7161104" y="4581192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Р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121" name="Группа 120"/>
            <p:cNvGrpSpPr/>
            <p:nvPr/>
          </p:nvGrpSpPr>
          <p:grpSpPr>
            <a:xfrm>
              <a:off x="4122213" y="3717080"/>
              <a:ext cx="2592000" cy="432000"/>
              <a:chOff x="4137104" y="4581280"/>
              <a:chExt cx="2592000" cy="432000"/>
            </a:xfrm>
          </p:grpSpPr>
          <p:sp>
            <p:nvSpPr>
              <p:cNvPr id="122" name="Скругленный прямоугольник 121"/>
              <p:cNvSpPr/>
              <p:nvPr/>
            </p:nvSpPr>
            <p:spPr>
              <a:xfrm>
                <a:off x="4137104" y="4581280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М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26" name="Скругленный прямоугольник 125"/>
              <p:cNvSpPr/>
              <p:nvPr/>
            </p:nvSpPr>
            <p:spPr>
              <a:xfrm>
                <a:off x="4569104" y="4581280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А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27" name="Скругленный прямоугольник 126"/>
              <p:cNvSpPr/>
              <p:nvPr/>
            </p:nvSpPr>
            <p:spPr>
              <a:xfrm>
                <a:off x="5001104" y="4581280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Ш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36" name="Скругленный прямоугольник 135"/>
              <p:cNvSpPr/>
              <p:nvPr/>
            </p:nvSpPr>
            <p:spPr>
              <a:xfrm>
                <a:off x="5433104" y="4581280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И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47" name="Скругленный прямоугольник 146"/>
              <p:cNvSpPr/>
              <p:nvPr/>
            </p:nvSpPr>
            <p:spPr>
              <a:xfrm>
                <a:off x="5865104" y="4581280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Н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58" name="Скругленный прямоугольник 157"/>
              <p:cNvSpPr/>
              <p:nvPr/>
            </p:nvSpPr>
            <p:spPr>
              <a:xfrm>
                <a:off x="6297104" y="4581280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А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214" name="Группа 213"/>
            <p:cNvGrpSpPr/>
            <p:nvPr/>
          </p:nvGrpSpPr>
          <p:grpSpPr>
            <a:xfrm>
              <a:off x="5860696" y="4146128"/>
              <a:ext cx="3018232" cy="435000"/>
              <a:chOff x="5865104" y="4578280"/>
              <a:chExt cx="3018232" cy="435000"/>
            </a:xfrm>
          </p:grpSpPr>
          <p:sp>
            <p:nvSpPr>
              <p:cNvPr id="272" name="Скругленный прямоугольник 271"/>
              <p:cNvSpPr/>
              <p:nvPr/>
            </p:nvSpPr>
            <p:spPr>
              <a:xfrm>
                <a:off x="5865104" y="4581280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С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73" name="Скругленный прямоугольник 272"/>
              <p:cNvSpPr/>
              <p:nvPr/>
            </p:nvSpPr>
            <p:spPr>
              <a:xfrm>
                <a:off x="6297104" y="4581280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А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74" name="Скругленный прямоугольник 273"/>
              <p:cNvSpPr/>
              <p:nvPr/>
            </p:nvSpPr>
            <p:spPr>
              <a:xfrm>
                <a:off x="6729104" y="4581280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М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75" name="Скругленный прямоугольник 274"/>
              <p:cNvSpPr/>
              <p:nvPr/>
            </p:nvSpPr>
            <p:spPr>
              <a:xfrm>
                <a:off x="7161104" y="4581192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О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76" name="Скругленный прямоугольник 275"/>
              <p:cNvSpPr/>
              <p:nvPr/>
            </p:nvSpPr>
            <p:spPr>
              <a:xfrm>
                <a:off x="7593104" y="4581192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Л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77" name="Скругленный прямоугольник 276"/>
              <p:cNvSpPr/>
              <p:nvPr/>
            </p:nvSpPr>
            <p:spPr>
              <a:xfrm>
                <a:off x="8025104" y="4581280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Е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78" name="Скругленный прямоугольник 277"/>
              <p:cNvSpPr/>
              <p:nvPr/>
            </p:nvSpPr>
            <p:spPr>
              <a:xfrm>
                <a:off x="8451336" y="4578280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Т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219" name="Группа 218"/>
            <p:cNvGrpSpPr/>
            <p:nvPr/>
          </p:nvGrpSpPr>
          <p:grpSpPr>
            <a:xfrm>
              <a:off x="5869760" y="4581088"/>
              <a:ext cx="2160000" cy="432088"/>
              <a:chOff x="5865104" y="4581192"/>
              <a:chExt cx="2160000" cy="432088"/>
            </a:xfrm>
          </p:grpSpPr>
          <p:sp>
            <p:nvSpPr>
              <p:cNvPr id="260" name="Скругленный прямоугольник 259"/>
              <p:cNvSpPr/>
              <p:nvPr/>
            </p:nvSpPr>
            <p:spPr>
              <a:xfrm>
                <a:off x="5865104" y="4581280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П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61" name="Скругленный прямоугольник 260"/>
              <p:cNvSpPr/>
              <p:nvPr/>
            </p:nvSpPr>
            <p:spPr>
              <a:xfrm>
                <a:off x="6297104" y="4581280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О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62" name="Скругленный прямоугольник 261"/>
              <p:cNvSpPr/>
              <p:nvPr/>
            </p:nvSpPr>
            <p:spPr>
              <a:xfrm>
                <a:off x="6729104" y="4581280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Е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63" name="Скругленный прямоугольник 262"/>
              <p:cNvSpPr/>
              <p:nvPr/>
            </p:nvSpPr>
            <p:spPr>
              <a:xfrm>
                <a:off x="7161104" y="4581192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З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64" name="Скругленный прямоугольник 263"/>
              <p:cNvSpPr/>
              <p:nvPr/>
            </p:nvSpPr>
            <p:spPr>
              <a:xfrm>
                <a:off x="7593104" y="4581192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Д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220" name="Группа 219"/>
            <p:cNvGrpSpPr/>
            <p:nvPr/>
          </p:nvGrpSpPr>
          <p:grpSpPr>
            <a:xfrm>
              <a:off x="4568969" y="5013136"/>
              <a:ext cx="3888000" cy="432088"/>
              <a:chOff x="4569104" y="4581192"/>
              <a:chExt cx="3888000" cy="432088"/>
            </a:xfrm>
          </p:grpSpPr>
          <p:sp>
            <p:nvSpPr>
              <p:cNvPr id="245" name="Скругленный прямоугольник 244"/>
              <p:cNvSpPr/>
              <p:nvPr/>
            </p:nvSpPr>
            <p:spPr>
              <a:xfrm>
                <a:off x="4569104" y="4581280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М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46" name="Скругленный прямоугольник 245"/>
              <p:cNvSpPr/>
              <p:nvPr/>
            </p:nvSpPr>
            <p:spPr>
              <a:xfrm>
                <a:off x="5001104" y="4581280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У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47" name="Скругленный прямоугольник 246"/>
              <p:cNvSpPr/>
              <p:nvPr/>
            </p:nvSpPr>
            <p:spPr>
              <a:xfrm>
                <a:off x="5433104" y="4581280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С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48" name="Скругленный прямоугольник 247"/>
              <p:cNvSpPr/>
              <p:nvPr/>
            </p:nvSpPr>
            <p:spPr>
              <a:xfrm>
                <a:off x="5865104" y="4581280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О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49" name="Скругленный прямоугольник 248"/>
              <p:cNvSpPr/>
              <p:nvPr/>
            </p:nvSpPr>
            <p:spPr>
              <a:xfrm>
                <a:off x="6297104" y="4581280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Р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50" name="Скругленный прямоугольник 249"/>
              <p:cNvSpPr/>
              <p:nvPr/>
            </p:nvSpPr>
            <p:spPr>
              <a:xfrm>
                <a:off x="6729104" y="4581280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О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51" name="Скругленный прямоугольник 250"/>
              <p:cNvSpPr/>
              <p:nvPr/>
            </p:nvSpPr>
            <p:spPr>
              <a:xfrm>
                <a:off x="7161104" y="4581192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В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52" name="Скругленный прямоугольник 251"/>
              <p:cNvSpPr/>
              <p:nvPr/>
            </p:nvSpPr>
            <p:spPr>
              <a:xfrm>
                <a:off x="7593104" y="4581192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О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53" name="Скругленный прямоугольник 252"/>
              <p:cNvSpPr/>
              <p:nvPr/>
            </p:nvSpPr>
            <p:spPr>
              <a:xfrm>
                <a:off x="8025104" y="4581280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З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221" name="Группа 220"/>
            <p:cNvGrpSpPr/>
            <p:nvPr/>
          </p:nvGrpSpPr>
          <p:grpSpPr>
            <a:xfrm>
              <a:off x="4146033" y="5445184"/>
              <a:ext cx="3456000" cy="432088"/>
              <a:chOff x="4137104" y="4581192"/>
              <a:chExt cx="3456000" cy="432088"/>
            </a:xfrm>
          </p:grpSpPr>
          <p:sp>
            <p:nvSpPr>
              <p:cNvPr id="222" name="Скругленный прямоугольник 221"/>
              <p:cNvSpPr/>
              <p:nvPr/>
            </p:nvSpPr>
            <p:spPr>
              <a:xfrm>
                <a:off x="4137104" y="4581280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П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23" name="Скругленный прямоугольник 222"/>
              <p:cNvSpPr/>
              <p:nvPr/>
            </p:nvSpPr>
            <p:spPr>
              <a:xfrm>
                <a:off x="4569104" y="4581280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О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24" name="Скругленный прямоугольник 223"/>
              <p:cNvSpPr/>
              <p:nvPr/>
            </p:nvSpPr>
            <p:spPr>
              <a:xfrm>
                <a:off x="5001104" y="4581280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Ж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25" name="Скругленный прямоугольник 224"/>
              <p:cNvSpPr/>
              <p:nvPr/>
            </p:nvSpPr>
            <p:spPr>
              <a:xfrm>
                <a:off x="5433104" y="4581280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А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26" name="Скругленный прямоугольник 225"/>
              <p:cNvSpPr/>
              <p:nvPr/>
            </p:nvSpPr>
            <p:spPr>
              <a:xfrm>
                <a:off x="5865104" y="4581280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Р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32" name="Скругленный прямоугольник 231"/>
              <p:cNvSpPr/>
              <p:nvPr/>
            </p:nvSpPr>
            <p:spPr>
              <a:xfrm>
                <a:off x="6297104" y="4581280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Н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33" name="Скругленный прямоугольник 232"/>
              <p:cNvSpPr/>
              <p:nvPr/>
            </p:nvSpPr>
            <p:spPr>
              <a:xfrm>
                <a:off x="6729104" y="4581280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А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34" name="Скругленный прямоугольник 233"/>
              <p:cNvSpPr/>
              <p:nvPr/>
            </p:nvSpPr>
            <p:spPr>
              <a:xfrm>
                <a:off x="7161104" y="4581192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Я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280" name="Группа 279"/>
            <p:cNvGrpSpPr/>
            <p:nvPr/>
          </p:nvGrpSpPr>
          <p:grpSpPr>
            <a:xfrm>
              <a:off x="4578033" y="5877232"/>
              <a:ext cx="3456000" cy="432088"/>
              <a:chOff x="4569104" y="4581192"/>
              <a:chExt cx="3456000" cy="432088"/>
            </a:xfrm>
          </p:grpSpPr>
          <p:sp>
            <p:nvSpPr>
              <p:cNvPr id="282" name="Скругленный прямоугольник 281"/>
              <p:cNvSpPr/>
              <p:nvPr/>
            </p:nvSpPr>
            <p:spPr>
              <a:xfrm>
                <a:off x="4569104" y="4581280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В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83" name="Скругленный прямоугольник 282"/>
              <p:cNvSpPr/>
              <p:nvPr/>
            </p:nvSpPr>
            <p:spPr>
              <a:xfrm>
                <a:off x="5001104" y="4581280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Е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84" name="Скругленный прямоугольник 283"/>
              <p:cNvSpPr/>
              <p:nvPr/>
            </p:nvSpPr>
            <p:spPr>
              <a:xfrm>
                <a:off x="5433104" y="4581280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Р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85" name="Скругленный прямоугольник 284"/>
              <p:cNvSpPr/>
              <p:nvPr/>
            </p:nvSpPr>
            <p:spPr>
              <a:xfrm>
                <a:off x="5865104" y="4581280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Т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86" name="Скругленный прямоугольник 285"/>
              <p:cNvSpPr/>
              <p:nvPr/>
            </p:nvSpPr>
            <p:spPr>
              <a:xfrm>
                <a:off x="6297104" y="4581280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>
                    <a:solidFill>
                      <a:srgbClr val="002060"/>
                    </a:solidFill>
                  </a:rPr>
                  <a:t>О</a:t>
                </a:r>
              </a:p>
            </p:txBody>
          </p:sp>
          <p:sp>
            <p:nvSpPr>
              <p:cNvPr id="287" name="Скругленный прямоугольник 286"/>
              <p:cNvSpPr/>
              <p:nvPr/>
            </p:nvSpPr>
            <p:spPr>
              <a:xfrm>
                <a:off x="6729104" y="4581280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Л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88" name="Скругленный прямоугольник 287"/>
              <p:cNvSpPr/>
              <p:nvPr/>
            </p:nvSpPr>
            <p:spPr>
              <a:xfrm>
                <a:off x="7161104" y="4581192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Ё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89" name="Скругленный прямоугольник 288"/>
              <p:cNvSpPr/>
              <p:nvPr/>
            </p:nvSpPr>
            <p:spPr>
              <a:xfrm>
                <a:off x="7593104" y="4581192"/>
                <a:ext cx="432000" cy="432000"/>
              </a:xfrm>
              <a:prstGeom prst="roundRect">
                <a:avLst/>
              </a:prstGeom>
              <a:solidFill>
                <a:srgbClr val="FFE5F6"/>
              </a:solidFill>
              <a:ln>
                <a:solidFill>
                  <a:srgbClr val="FF66CC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rgbClr val="002060"/>
                    </a:solidFill>
                  </a:rPr>
                  <a:t>Т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</p:grpSp>
      </p:grpSp>
      <p:sp>
        <p:nvSpPr>
          <p:cNvPr id="5" name="Скругленный прямоугольник 4"/>
          <p:cNvSpPr/>
          <p:nvPr/>
        </p:nvSpPr>
        <p:spPr>
          <a:xfrm>
            <a:off x="5846686" y="2647985"/>
            <a:ext cx="418663" cy="3960000"/>
          </a:xfrm>
          <a:prstGeom prst="round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0" name="Группа 79"/>
          <p:cNvGrpSpPr/>
          <p:nvPr/>
        </p:nvGrpSpPr>
        <p:grpSpPr>
          <a:xfrm>
            <a:off x="755576" y="2692905"/>
            <a:ext cx="2736304" cy="3904359"/>
            <a:chOff x="5856160" y="180787"/>
            <a:chExt cx="3028346" cy="6195616"/>
          </a:xfrm>
        </p:grpSpPr>
        <p:pic>
          <p:nvPicPr>
            <p:cNvPr id="81" name="Рисунок 80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745" t="2048" r="1491" b="68215"/>
            <a:stretch/>
          </p:blipFill>
          <p:spPr>
            <a:xfrm>
              <a:off x="5856161" y="180787"/>
              <a:ext cx="3027329" cy="1438869"/>
            </a:xfrm>
            <a:prstGeom prst="rect">
              <a:avLst/>
            </a:prstGeom>
          </p:spPr>
        </p:pic>
        <p:pic>
          <p:nvPicPr>
            <p:cNvPr id="82" name="Рисунок 81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178" t="68644" r="1345" b="2750"/>
            <a:stretch/>
          </p:blipFill>
          <p:spPr>
            <a:xfrm>
              <a:off x="5856162" y="4864403"/>
              <a:ext cx="3028344" cy="1512000"/>
            </a:xfrm>
            <a:prstGeom prst="rect">
              <a:avLst/>
            </a:prstGeom>
          </p:spPr>
        </p:pic>
        <p:pic>
          <p:nvPicPr>
            <p:cNvPr id="83" name="Рисунок 82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729" t="36243" r="1491" b="35151"/>
            <a:stretch/>
          </p:blipFill>
          <p:spPr>
            <a:xfrm>
              <a:off x="5856160" y="3331423"/>
              <a:ext cx="3028345" cy="1384102"/>
            </a:xfrm>
            <a:prstGeom prst="rect">
              <a:avLst/>
            </a:prstGeom>
          </p:spPr>
        </p:pic>
        <p:pic>
          <p:nvPicPr>
            <p:cNvPr id="84" name="Рисунок 8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669"/>
            <a:stretch/>
          </p:blipFill>
          <p:spPr>
            <a:xfrm>
              <a:off x="5856162" y="1757160"/>
              <a:ext cx="3027329" cy="144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3248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 animBg="1"/>
      <p:bldP spid="241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475067"/>
            <a:ext cx="7200000" cy="54000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3" name="Рисунок 2"/>
          <p:cNvPicPr preferRelativeResize="0"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83" t="3113" r="43009" b="4364"/>
          <a:stretch/>
        </p:blipFill>
        <p:spPr>
          <a:xfrm flipH="1">
            <a:off x="35496" y="67282"/>
            <a:ext cx="1440160" cy="2137350"/>
          </a:xfrm>
          <a:prstGeom prst="rect">
            <a:avLst/>
          </a:prstGeom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2411760" y="260648"/>
            <a:ext cx="5040560" cy="757829"/>
          </a:xfrm>
          <a:prstGeom prst="wedgeRoundRectCallout">
            <a:avLst>
              <a:gd name="adj1" fmla="val -64280"/>
              <a:gd name="adj2" fmla="val 8938"/>
              <a:gd name="adj3" fmla="val 16667"/>
            </a:avLst>
          </a:prstGeom>
          <a:solidFill>
            <a:srgbClr val="FFF3FB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2060"/>
                </a:solidFill>
              </a:rPr>
              <a:t>До новых встреч, дорогие ребята!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6" name="Управляющая кнопка: настраиваемая 5">
            <a:hlinkClick r:id="" action="ppaction://hlinkshowjump?jump=endshow" highlightClick="1"/>
          </p:cNvPr>
          <p:cNvSpPr/>
          <p:nvPr/>
        </p:nvSpPr>
        <p:spPr>
          <a:xfrm>
            <a:off x="7559862" y="6372117"/>
            <a:ext cx="360000" cy="359999"/>
          </a:xfrm>
          <a:prstGeom prst="actionButtonBlank">
            <a:avLst/>
          </a:prstGeom>
          <a:solidFill>
            <a:srgbClr val="FF7575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Стрелка вправо 6">
            <a:hlinkClick r:id="" action="ppaction://hlinkshowjump?jump=nextslide"/>
          </p:cNvPr>
          <p:cNvSpPr/>
          <p:nvPr/>
        </p:nvSpPr>
        <p:spPr>
          <a:xfrm>
            <a:off x="8125996" y="6349221"/>
            <a:ext cx="719162" cy="360000"/>
          </a:xfrm>
          <a:prstGeom prst="rightArrow">
            <a:avLst/>
          </a:prstGeom>
          <a:solidFill>
            <a:srgbClr val="FF7575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841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4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vuk_volshebstva_-_Zvuk_volshebstv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9" descr="IMG_0727__!"/>
          <p:cNvPicPr>
            <a:picLocks/>
          </p:cNvPicPr>
          <p:nvPr/>
        </p:nvPicPr>
        <p:blipFill>
          <a:blip r:embed="rId2" cstate="print">
            <a:lum bright="12000" contras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28" y="980728"/>
            <a:ext cx="2038016" cy="2880320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2627784" y="531091"/>
            <a:ext cx="6264008" cy="6210277"/>
          </a:xfrm>
          <a:prstGeom prst="rect">
            <a:avLst/>
          </a:prstGeom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002060"/>
                </a:solidFill>
                <a:cs typeface="Times New Roman" pitchFamily="18" charset="0"/>
              </a:rPr>
              <a:t>Должность, квалификация: </a:t>
            </a:r>
            <a:r>
              <a:rPr lang="ru-RU" sz="1400" dirty="0" smtClean="0">
                <a:solidFill>
                  <a:srgbClr val="002060"/>
                </a:solidFill>
                <a:cs typeface="Times New Roman" pitchFamily="18" charset="0"/>
              </a:rPr>
              <a:t>учитель-дефектолог (тифлопедагог) высшей </a:t>
            </a:r>
            <a:r>
              <a:rPr lang="ru-RU" sz="1200" dirty="0" smtClean="0">
                <a:solidFill>
                  <a:srgbClr val="002060"/>
                </a:solidFill>
                <a:cs typeface="Times New Roman" pitchFamily="18" charset="0"/>
              </a:rPr>
              <a:t>квалификационной категории </a:t>
            </a:r>
          </a:p>
          <a:p>
            <a:pPr algn="just"/>
            <a:r>
              <a:rPr lang="ru-RU" sz="1200" dirty="0" smtClean="0">
                <a:solidFill>
                  <a:srgbClr val="002060"/>
                </a:solidFill>
                <a:cs typeface="Times New Roman" pitchFamily="18" charset="0"/>
              </a:rPr>
              <a:t>МОУ «Начальная школа – детский сад для обучающихся, воспитанников с ОВЗ № 98 «Хрусталик», город Вологда     </a:t>
            </a:r>
          </a:p>
          <a:p>
            <a:pPr algn="just"/>
            <a:r>
              <a:rPr lang="ru-RU" sz="1200" b="1" dirty="0" smtClean="0">
                <a:solidFill>
                  <a:srgbClr val="002060"/>
                </a:solidFill>
                <a:cs typeface="Times New Roman" pitchFamily="18" charset="0"/>
              </a:rPr>
              <a:t>     Педагогический стаж</a:t>
            </a:r>
            <a:r>
              <a:rPr lang="ru-RU" sz="1200" dirty="0" smtClean="0">
                <a:solidFill>
                  <a:srgbClr val="002060"/>
                </a:solidFill>
                <a:cs typeface="Times New Roman" pitchFamily="18" charset="0"/>
              </a:rPr>
              <a:t>: </a:t>
            </a:r>
            <a:r>
              <a:rPr lang="ru-RU" sz="1200" dirty="0" smtClean="0">
                <a:solidFill>
                  <a:srgbClr val="002060"/>
                </a:solidFill>
                <a:cs typeface="Times New Roman" pitchFamily="18" charset="0"/>
              </a:rPr>
              <a:t>45 лет</a:t>
            </a:r>
            <a:endParaRPr lang="ru-RU" sz="1200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algn="just"/>
            <a:r>
              <a:rPr lang="ru-RU" sz="1200" b="1" dirty="0" smtClean="0">
                <a:solidFill>
                  <a:srgbClr val="002060"/>
                </a:solidFill>
                <a:cs typeface="Times New Roman" pitchFamily="18" charset="0"/>
              </a:rPr>
              <a:t>    Достижения: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cs typeface="Times New Roman" pitchFamily="18" charset="0"/>
              </a:rPr>
              <a:t>Почётный работник общего образования РФ (2004);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cs typeface="Times New Roman" pitchFamily="18" charset="0"/>
              </a:rPr>
              <a:t>Победитель конкурса лучших педагогических работников дошкольных образовательных учреждений Вологодской области (2011);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cs typeface="Times New Roman" pitchFamily="18" charset="0"/>
              </a:rPr>
              <a:t>Призёр областного конкурса «Информационно-коммуникационные технологии в профессиональном творчестве педагогов» (2013);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cs typeface="Times New Roman" pitchFamily="18" charset="0"/>
              </a:rPr>
              <a:t>Награждена почётным Знаком «За заслуги в развитии образования города Вологды» (2014);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cs typeface="Times New Roman" pitchFamily="18" charset="0"/>
              </a:rPr>
              <a:t>Лауреат регионального межведомственного конкурса «Общественная награда «ПРИЗНАНИЕ» (2016);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cs typeface="Times New Roman" pitchFamily="18" charset="0"/>
              </a:rPr>
              <a:t>Победитель областного конкурса «ЛОГОДЕФ-СПЕЦИАЛИСТ» (2018);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cs typeface="Times New Roman" pitchFamily="18" charset="0"/>
              </a:rPr>
              <a:t>Награждена Почётной грамотой Главы города Вологды «За многолетний добросовестный труд в системе образования города Вологды , высокие результаты работы (2019</a:t>
            </a:r>
            <a:r>
              <a:rPr lang="ru-RU" sz="1200" dirty="0" smtClean="0">
                <a:solidFill>
                  <a:srgbClr val="002060"/>
                </a:solidFill>
                <a:cs typeface="Times New Roman" pitchFamily="18" charset="0"/>
              </a:rPr>
              <a:t>);</a:t>
            </a: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cs typeface="Times New Roman" pitchFamily="18" charset="0"/>
              </a:rPr>
              <a:t>Благодарность АОУ ВО ДПО «Вологодский институт развития образования» За эффективное взаимное сотрудничество в области специальной педагогики и помощь в проведении курсов повышения квалификации по вопросам образования обучающихся с ограниченными возможностями здоровья (</a:t>
            </a:r>
            <a:r>
              <a:rPr lang="ru-RU" sz="1200" dirty="0" smtClean="0">
                <a:solidFill>
                  <a:srgbClr val="002060"/>
                </a:solidFill>
                <a:cs typeface="Times New Roman" pitchFamily="18" charset="0"/>
              </a:rPr>
              <a:t>2019). </a:t>
            </a:r>
            <a:endParaRPr lang="ru-RU" sz="1200" dirty="0">
              <a:solidFill>
                <a:srgbClr val="002060"/>
              </a:solidFill>
              <a:cs typeface="Times New Roman" pitchFamily="18" charset="0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cs typeface="Times New Roman" pitchFamily="18" charset="0"/>
              </a:rPr>
              <a:t>Победитель межрегиональных Педагогических чтений по вопросам образования детей с ограниченными возможностями здоровья «Практика образования детей с инвалидностью и с ограниченными  возможностями здоровья: опыт, перспективы» (</a:t>
            </a:r>
            <a:r>
              <a:rPr lang="ru-RU" sz="1200" dirty="0" smtClean="0">
                <a:solidFill>
                  <a:srgbClr val="002060"/>
                </a:solidFill>
                <a:cs typeface="Times New Roman" pitchFamily="18" charset="0"/>
              </a:rPr>
              <a:t>2019, 2020);</a:t>
            </a: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cs typeface="Times New Roman" pitchFamily="18" charset="0"/>
              </a:rPr>
              <a:t>Благодарственное письмо Губернатора Вологодской области «За большой вклад в развитие системы дошкольного образования Вологодской области …» (2021);</a:t>
            </a: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cs typeface="Times New Roman" pitchFamily="18" charset="0"/>
              </a:rPr>
              <a:t>Благодарность БУВО «Областной центр ППМСП» За оказание методической помощи педагогическим работникам образовательных организаций Вологодской области (2021);</a:t>
            </a: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cs typeface="Times New Roman" pitchFamily="18" charset="0"/>
              </a:rPr>
              <a:t>Призёр </a:t>
            </a:r>
            <a:r>
              <a:rPr lang="ru-RU" sz="1200" dirty="0">
                <a:solidFill>
                  <a:srgbClr val="002060"/>
                </a:solidFill>
                <a:cs typeface="Times New Roman" pitchFamily="18" charset="0"/>
              </a:rPr>
              <a:t>межрегиональных заочных Педагогических чтений «ДОШКОЛЬНОЕ ОБРАЗОВАНИЕ: ВЗГЛЯД СОВРЕМЕННОГО ПЕДАГОГА», 2022. </a:t>
            </a:r>
          </a:p>
        </p:txBody>
      </p:sp>
      <p:sp>
        <p:nvSpPr>
          <p:cNvPr id="9" name="Управляющая кнопка: настраиваемая 8">
            <a:hlinkClick r:id="" action="ppaction://hlinkshowjump?jump=endshow" highlightClick="1"/>
          </p:cNvPr>
          <p:cNvSpPr/>
          <p:nvPr/>
        </p:nvSpPr>
        <p:spPr>
          <a:xfrm>
            <a:off x="1160368" y="5907321"/>
            <a:ext cx="360000" cy="359999"/>
          </a:xfrm>
          <a:prstGeom prst="actionButtonBlank">
            <a:avLst/>
          </a:prstGeom>
          <a:solidFill>
            <a:srgbClr val="FF7575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1675114" y="5887059"/>
            <a:ext cx="576000" cy="360000"/>
          </a:xfrm>
          <a:prstGeom prst="rightArrow">
            <a:avLst/>
          </a:prstGeom>
          <a:solidFill>
            <a:srgbClr val="FF7575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2" name="Стрелка вправо 11">
            <a:hlinkClick r:id="rId4" action="ppaction://hlinksldjump"/>
          </p:cNvPr>
          <p:cNvSpPr/>
          <p:nvPr/>
        </p:nvSpPr>
        <p:spPr>
          <a:xfrm flipH="1">
            <a:off x="405075" y="5907321"/>
            <a:ext cx="576000" cy="360000"/>
          </a:xfrm>
          <a:prstGeom prst="rightArrow">
            <a:avLst/>
          </a:prstGeom>
          <a:solidFill>
            <a:srgbClr val="FF7575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981075" y="162250"/>
            <a:ext cx="7191323" cy="576000"/>
          </a:xfrm>
          <a:prstGeom prst="round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ysClr val="windowText" lastClr="00000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11760" y="162250"/>
            <a:ext cx="64800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Попова Татьяна </a:t>
            </a:r>
            <a:r>
              <a:rPr lang="ru-RU" b="1" dirty="0" err="1" smtClean="0">
                <a:solidFill>
                  <a:srgbClr val="002060"/>
                </a:solidFill>
              </a:rPr>
              <a:t>Брониславовн</a:t>
            </a:r>
            <a:r>
              <a:rPr lang="ru-RU" b="1" dirty="0" err="1" smtClean="0">
                <a:solidFill>
                  <a:prstClr val="black"/>
                </a:solidFill>
              </a:rPr>
              <a:t>а</a:t>
            </a:r>
            <a:endParaRPr lang="ru-RU" b="1" dirty="0" smtClean="0">
              <a:solidFill>
                <a:prstClr val="black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9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61" y="4149080"/>
            <a:ext cx="2252530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852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Управляющая кнопка: настраиваемая 8">
            <a:hlinkClick r:id="" action="ppaction://hlinkshowjump?jump=endshow" highlightClick="1"/>
          </p:cNvPr>
          <p:cNvSpPr/>
          <p:nvPr/>
        </p:nvSpPr>
        <p:spPr>
          <a:xfrm>
            <a:off x="8511214" y="6381369"/>
            <a:ext cx="360000" cy="359999"/>
          </a:xfrm>
          <a:prstGeom prst="actionButtonBlank">
            <a:avLst/>
          </a:prstGeom>
          <a:solidFill>
            <a:srgbClr val="FF7575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Стрелка вправо 11">
            <a:hlinkClick r:id="rId2" action="ppaction://hlinksldjump"/>
          </p:cNvPr>
          <p:cNvSpPr/>
          <p:nvPr/>
        </p:nvSpPr>
        <p:spPr>
          <a:xfrm flipH="1">
            <a:off x="7611584" y="6381368"/>
            <a:ext cx="720000" cy="360000"/>
          </a:xfrm>
          <a:prstGeom prst="rightArrow">
            <a:avLst/>
          </a:prstGeom>
          <a:solidFill>
            <a:srgbClr val="FF7575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423470" y="570265"/>
            <a:ext cx="6421484" cy="576000"/>
          </a:xfrm>
          <a:prstGeom prst="roundRect">
            <a:avLst/>
          </a:prstGeom>
          <a:noFill/>
          <a:ln w="38100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AAE6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75990" y="570265"/>
            <a:ext cx="63952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Информационные источники</a:t>
            </a:r>
          </a:p>
        </p:txBody>
      </p:sp>
      <p:pic>
        <p:nvPicPr>
          <p:cNvPr id="13" name="Рисунок 12"/>
          <p:cNvPicPr preferRelativeResize="0"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83" t="3113" r="43009" b="4364"/>
          <a:stretch/>
        </p:blipFill>
        <p:spPr>
          <a:xfrm flipH="1">
            <a:off x="35496" y="67282"/>
            <a:ext cx="1440160" cy="2137350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1949154"/>
              </p:ext>
            </p:extLst>
          </p:nvPr>
        </p:nvGraphicFramePr>
        <p:xfrm>
          <a:off x="2744877" y="1950524"/>
          <a:ext cx="5946337" cy="3749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90209"/>
                <a:gridCol w="2956128"/>
              </a:tblGrid>
              <a:tr h="36004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ru-RU" sz="2000" b="0" dirty="0" smtClean="0">
                          <a:hlinkClick r:id="rId4"/>
                        </a:rPr>
                        <a:t>Фон – транспорт</a:t>
                      </a:r>
                      <a:endParaRPr lang="ru-RU" sz="2000" b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 smtClean="0">
                          <a:hlinkClick r:id="rId5"/>
                        </a:rPr>
                        <a:t>Транспорт и земной шар </a:t>
                      </a:r>
                      <a:endParaRPr lang="ru-RU" sz="2000" b="0" dirty="0" smtClean="0"/>
                    </a:p>
                    <a:p>
                      <a:pPr marL="0" indent="0">
                        <a:buNone/>
                      </a:pPr>
                      <a:r>
                        <a:rPr lang="ru-RU" sz="2000" b="0" dirty="0" smtClean="0">
                          <a:hlinkClick r:id="rId6"/>
                        </a:rPr>
                        <a:t>Небо</a:t>
                      </a:r>
                      <a:endParaRPr lang="ru-RU" sz="2000" b="0" dirty="0" smtClean="0"/>
                    </a:p>
                    <a:p>
                      <a:pPr marL="0" indent="0">
                        <a:buNone/>
                      </a:pPr>
                      <a:r>
                        <a:rPr lang="ru-RU" sz="2000" b="0" dirty="0" smtClean="0">
                          <a:hlinkClick r:id="rId7"/>
                        </a:rPr>
                        <a:t>Железная дорога</a:t>
                      </a:r>
                      <a:endParaRPr lang="ru-RU" sz="2000" b="0" dirty="0" smtClean="0"/>
                    </a:p>
                    <a:p>
                      <a:pPr marL="0" indent="0">
                        <a:buNone/>
                      </a:pPr>
                      <a:r>
                        <a:rPr lang="ru-RU" sz="2000" b="0" dirty="0" smtClean="0">
                          <a:hlinkClick r:id="rId8"/>
                        </a:rPr>
                        <a:t>Шоссе</a:t>
                      </a:r>
                      <a:endParaRPr lang="ru-RU" sz="2000" b="0" dirty="0" smtClean="0"/>
                    </a:p>
                    <a:p>
                      <a:pPr marL="0" indent="0">
                        <a:buNone/>
                      </a:pPr>
                      <a:r>
                        <a:rPr lang="ru-RU" sz="2000" b="0" dirty="0" smtClean="0">
                          <a:hlinkClick r:id="rId9"/>
                        </a:rPr>
                        <a:t>Вода</a:t>
                      </a:r>
                      <a:endParaRPr lang="ru-RU" sz="2000" b="0" dirty="0" smtClean="0"/>
                    </a:p>
                    <a:p>
                      <a:pPr marL="0" indent="0">
                        <a:buNone/>
                      </a:pPr>
                      <a:r>
                        <a:rPr lang="ru-RU" sz="2000" b="0" dirty="0" smtClean="0">
                          <a:hlinkClick r:id="rId10"/>
                        </a:rPr>
                        <a:t>Автобус</a:t>
                      </a:r>
                      <a:endParaRPr lang="ru-RU" sz="2000" b="0" dirty="0" smtClean="0"/>
                    </a:p>
                    <a:p>
                      <a:pPr marL="0" indent="0">
                        <a:buNone/>
                      </a:pPr>
                      <a:r>
                        <a:rPr lang="ru-RU" sz="2000" b="0" dirty="0" smtClean="0">
                          <a:hlinkClick r:id="rId11"/>
                        </a:rPr>
                        <a:t>Корабль</a:t>
                      </a:r>
                      <a:endParaRPr lang="ru-RU" sz="2000" b="0" dirty="0" smtClean="0"/>
                    </a:p>
                    <a:p>
                      <a:pPr marL="0" indent="0">
                        <a:buNone/>
                      </a:pPr>
                      <a:r>
                        <a:rPr lang="ru-RU" sz="2000" b="0" dirty="0" smtClean="0">
                          <a:hlinkClick r:id="rId12"/>
                        </a:rPr>
                        <a:t>Катер </a:t>
                      </a:r>
                      <a:endParaRPr lang="ru-RU" sz="2000" b="0" dirty="0" smtClean="0"/>
                    </a:p>
                    <a:p>
                      <a:pPr marL="0" indent="0">
                        <a:buNone/>
                      </a:pPr>
                      <a:r>
                        <a:rPr lang="ru-RU" sz="2000" b="0" dirty="0" smtClean="0">
                          <a:hlinkClick r:id="rId13"/>
                        </a:rPr>
                        <a:t>Машина </a:t>
                      </a:r>
                      <a:endParaRPr lang="ru-RU" sz="2000" b="0" dirty="0" smtClean="0"/>
                    </a:p>
                    <a:p>
                      <a:pPr marL="0" indent="0">
                        <a:buNone/>
                      </a:pPr>
                      <a:r>
                        <a:rPr lang="ru-RU" sz="2000" b="0" dirty="0" smtClean="0">
                          <a:hlinkClick r:id="rId14"/>
                        </a:rPr>
                        <a:t>Самолёт</a:t>
                      </a:r>
                      <a:endParaRPr lang="ru-RU" sz="2000" b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 smtClean="0">
                          <a:hlinkClick r:id="rId15"/>
                        </a:rPr>
                        <a:t>Мусоровоз</a:t>
                      </a:r>
                      <a:endParaRPr lang="ru-RU" sz="2000" b="0" dirty="0" smtClean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ru-RU" sz="2000" b="0" dirty="0" smtClean="0">
                          <a:hlinkClick r:id="rId16"/>
                        </a:rPr>
                        <a:t>Пожарная</a:t>
                      </a:r>
                      <a:endParaRPr lang="ru-RU" sz="2000" b="0" dirty="0" smtClean="0"/>
                    </a:p>
                    <a:p>
                      <a:pPr marL="0" indent="0">
                        <a:buNone/>
                      </a:pPr>
                      <a:r>
                        <a:rPr lang="ru-RU" sz="2000" b="0" dirty="0" smtClean="0">
                          <a:hlinkClick r:id="rId17"/>
                        </a:rPr>
                        <a:t>Вертолёт </a:t>
                      </a:r>
                      <a:endParaRPr lang="ru-RU" sz="2000" b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 smtClean="0">
                          <a:hlinkClick r:id="rId18"/>
                        </a:rPr>
                        <a:t>Воздушный, наземный, водный</a:t>
                      </a:r>
                      <a:endParaRPr lang="ru-RU" sz="2000" b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 smtClean="0">
                          <a:hlinkClick r:id="rId19"/>
                        </a:rPr>
                        <a:t>Железнодорожный</a:t>
                      </a:r>
                      <a:endParaRPr lang="ru-RU" sz="2000" b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 smtClean="0">
                          <a:hlinkClick r:id="rId20"/>
                        </a:rPr>
                        <a:t>Виды транспорта вместе</a:t>
                      </a:r>
                      <a:endParaRPr lang="ru-RU" sz="2000" b="0" dirty="0" smtClean="0"/>
                    </a:p>
                    <a:p>
                      <a:pPr algn="just"/>
                      <a:r>
                        <a:rPr lang="ru-RU" sz="2000" b="0" dirty="0" smtClean="0">
                          <a:solidFill>
                            <a:srgbClr val="0000FF"/>
                          </a:solidFill>
                          <a:cs typeface="Times New Roman" pitchFamily="18" charset="0"/>
                        </a:rPr>
                        <a:t>Фото, логотип – из личного архива</a:t>
                      </a:r>
                      <a:endParaRPr lang="ru-RU" sz="2000" b="0" dirty="0" smtClean="0">
                        <a:solidFill>
                          <a:srgbClr val="0000FF"/>
                        </a:solidFill>
                      </a:endParaRPr>
                    </a:p>
                    <a:p>
                      <a:r>
                        <a:rPr lang="ru-RU" sz="2000" b="0" dirty="0" smtClean="0">
                          <a:solidFill>
                            <a:srgbClr val="0000FF"/>
                          </a:solidFill>
                        </a:rPr>
                        <a:t>Загадки  - из личного архива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 smtClean="0">
                          <a:solidFill>
                            <a:srgbClr val="0000FF"/>
                          </a:solidFill>
                        </a:rPr>
                        <a:t>Звуки – из архива ПК и из личного архива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4" name="Рисунок 13"/>
          <p:cNvPicPr>
            <a:picLocks noChangeAspect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0" b="100000" l="0" r="9980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5" y="5058000"/>
            <a:ext cx="2963525" cy="1800000"/>
          </a:xfrm>
          <a:prstGeom prst="rect">
            <a:avLst/>
          </a:prstGeom>
        </p:spPr>
      </p:pic>
      <p:sp>
        <p:nvSpPr>
          <p:cNvPr id="15" name="Скругленный прямоугольник 14"/>
          <p:cNvSpPr/>
          <p:nvPr/>
        </p:nvSpPr>
        <p:spPr>
          <a:xfrm>
            <a:off x="2403672" y="1844824"/>
            <a:ext cx="6461080" cy="3960440"/>
          </a:xfrm>
          <a:prstGeom prst="roundRect">
            <a:avLst/>
          </a:prstGeom>
          <a:noFill/>
          <a:ln w="28575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7227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 preferRelativeResize="0">
            <a:picLocks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83" t="3113" r="43009" b="4364"/>
          <a:stretch/>
        </p:blipFill>
        <p:spPr>
          <a:xfrm>
            <a:off x="5796136" y="548680"/>
            <a:ext cx="3347864" cy="5660608"/>
          </a:xfrm>
          <a:prstGeom prst="rect">
            <a:avLst/>
          </a:prstGeom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251520" y="260648"/>
            <a:ext cx="5040560" cy="4608000"/>
          </a:xfrm>
          <a:prstGeom prst="wedgeRoundRectCallout">
            <a:avLst>
              <a:gd name="adj1" fmla="val 68074"/>
              <a:gd name="adj2" fmla="val 8776"/>
              <a:gd name="adj3" fmla="val 16667"/>
            </a:avLst>
          </a:prstGeom>
          <a:solidFill>
            <a:srgbClr val="FFEF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Здравствуйте! Вы меня узнали?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Правильно, я – </a:t>
            </a:r>
            <a:r>
              <a:rPr lang="ru-RU" sz="2400" dirty="0" err="1" smtClean="0">
                <a:solidFill>
                  <a:srgbClr val="002060"/>
                </a:solidFill>
              </a:rPr>
              <a:t>Знайка</a:t>
            </a:r>
            <a:r>
              <a:rPr lang="ru-RU" sz="2400" dirty="0" smtClean="0">
                <a:solidFill>
                  <a:srgbClr val="002060"/>
                </a:solidFill>
              </a:rPr>
              <a:t> из Цветочного города, где живут мои друзья-коротышки. Я знаю, что вы очень любите разный транспорт, любите с ним играть, а когда вырастите будете на нём работать и путешествовать. Правильно? Предлагаю вам поиграть: отгадать загадки и разгадать кроссворд. Согласны? Начинаем!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980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5" y="5058000"/>
            <a:ext cx="2963525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185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 preferRelativeResize="0">
            <a:picLocks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83" t="3113" r="43009" b="4364"/>
          <a:stretch/>
        </p:blipFill>
        <p:spPr>
          <a:xfrm>
            <a:off x="5796136" y="548680"/>
            <a:ext cx="3347864" cy="5660608"/>
          </a:xfrm>
          <a:prstGeom prst="rect">
            <a:avLst/>
          </a:prstGeom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241224" y="116631"/>
            <a:ext cx="5410896" cy="4896000"/>
          </a:xfrm>
          <a:prstGeom prst="wedgeRoundRectCallout">
            <a:avLst>
              <a:gd name="adj1" fmla="val 59370"/>
              <a:gd name="adj2" fmla="val 7924"/>
              <a:gd name="adj3" fmla="val 16667"/>
            </a:avLst>
          </a:prstGeom>
          <a:solidFill>
            <a:srgbClr val="FFEFFF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41224" y="116632"/>
            <a:ext cx="5338888" cy="480131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Правила: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</a:rPr>
              <a:t>на игровом поле кликните на звёздочку с номером 1 - попадёте на слайд с кроссвордом, отгадайте загадку;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</a:rPr>
              <a:t>кликните на розовую стрелочку  -  появится слово-отгадка, прочитайте его, затем картинка-отгадка, рассмотрите её, определите, какой это транспорт по среде перемещения и кликните на соответствующую </a:t>
            </a:r>
            <a:r>
              <a:rPr lang="ru-RU" dirty="0">
                <a:solidFill>
                  <a:srgbClr val="002060"/>
                </a:solidFill>
              </a:rPr>
              <a:t>картинку (</a:t>
            </a:r>
            <a:r>
              <a:rPr lang="ru-RU" dirty="0" smtClean="0">
                <a:solidFill>
                  <a:srgbClr val="002060"/>
                </a:solidFill>
              </a:rPr>
              <a:t>воздух, земля, вода), и, если вы определили правильно, то попадёте на распределительный слайд ;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</a:rPr>
              <a:t>на игровом поле звёздочка 1 упадёт туда, где передвигается данный транспорт , назовите его (воздушный, водный, наземный), кликните на звёздочку 2 и продолжайте играть;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</a:rPr>
              <a:t>в конце в синей рамочке появится ключевое слово, прочитайте его.  Удачи!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980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5" y="5058000"/>
            <a:ext cx="2963525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788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6-конечная звезда 4">
            <a:hlinkClick r:id="rId3" action="ppaction://hlinksldjump"/>
          </p:cNvPr>
          <p:cNvSpPr/>
          <p:nvPr/>
        </p:nvSpPr>
        <p:spPr>
          <a:xfrm>
            <a:off x="3568305" y="276772"/>
            <a:ext cx="540000" cy="540000"/>
          </a:xfrm>
          <a:prstGeom prst="star6">
            <a:avLst/>
          </a:prstGeom>
          <a:solidFill>
            <a:srgbClr val="FF8FDA"/>
          </a:solidFill>
          <a:ln>
            <a:solidFill>
              <a:srgbClr val="A41E9A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1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6-конечная звезда 6">
            <a:hlinkClick r:id="rId4" action="ppaction://hlinksldjump"/>
          </p:cNvPr>
          <p:cNvSpPr/>
          <p:nvPr/>
        </p:nvSpPr>
        <p:spPr>
          <a:xfrm>
            <a:off x="2865074" y="991616"/>
            <a:ext cx="540000" cy="540000"/>
          </a:xfrm>
          <a:prstGeom prst="star6">
            <a:avLst/>
          </a:prstGeom>
          <a:solidFill>
            <a:srgbClr val="FF8FDA"/>
          </a:solidFill>
          <a:ln>
            <a:solidFill>
              <a:srgbClr val="A41E9A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2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" name="6-конечная звезда 7">
            <a:hlinkClick r:id="rId5" action="ppaction://hlinksldjump"/>
          </p:cNvPr>
          <p:cNvSpPr/>
          <p:nvPr/>
        </p:nvSpPr>
        <p:spPr>
          <a:xfrm>
            <a:off x="2123728" y="1697648"/>
            <a:ext cx="540000" cy="540000"/>
          </a:xfrm>
          <a:prstGeom prst="star6">
            <a:avLst/>
          </a:prstGeom>
          <a:solidFill>
            <a:srgbClr val="FF8FDA"/>
          </a:solidFill>
          <a:ln>
            <a:solidFill>
              <a:srgbClr val="A41E9A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3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" name="6-конечная звезда 8">
            <a:hlinkClick r:id="rId6" action="ppaction://hlinksldjump"/>
          </p:cNvPr>
          <p:cNvSpPr/>
          <p:nvPr/>
        </p:nvSpPr>
        <p:spPr>
          <a:xfrm>
            <a:off x="1420685" y="2474222"/>
            <a:ext cx="540000" cy="540000"/>
          </a:xfrm>
          <a:prstGeom prst="star6">
            <a:avLst/>
          </a:prstGeom>
          <a:solidFill>
            <a:srgbClr val="FF8FDA"/>
          </a:solidFill>
          <a:ln>
            <a:solidFill>
              <a:srgbClr val="A41E9A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4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" name="6-конечная звезда 9">
            <a:hlinkClick r:id="rId7" action="ppaction://hlinksldjump"/>
          </p:cNvPr>
          <p:cNvSpPr/>
          <p:nvPr/>
        </p:nvSpPr>
        <p:spPr>
          <a:xfrm>
            <a:off x="687108" y="3164658"/>
            <a:ext cx="540000" cy="540000"/>
          </a:xfrm>
          <a:prstGeom prst="star6">
            <a:avLst/>
          </a:prstGeom>
          <a:solidFill>
            <a:srgbClr val="FF8FDA"/>
          </a:solidFill>
          <a:ln>
            <a:solidFill>
              <a:srgbClr val="A41E9A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5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1" name="6-конечная звезда 10">
            <a:hlinkClick r:id="rId8" action="ppaction://hlinksldjump"/>
          </p:cNvPr>
          <p:cNvSpPr/>
          <p:nvPr/>
        </p:nvSpPr>
        <p:spPr>
          <a:xfrm>
            <a:off x="1420685" y="3885836"/>
            <a:ext cx="540000" cy="540000"/>
          </a:xfrm>
          <a:prstGeom prst="star6">
            <a:avLst/>
          </a:prstGeom>
          <a:solidFill>
            <a:srgbClr val="FF8FDA"/>
          </a:solidFill>
          <a:ln>
            <a:solidFill>
              <a:srgbClr val="A41E9A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6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2" name="6-конечная звезда 11">
            <a:hlinkClick r:id="rId9" action="ppaction://hlinksldjump"/>
          </p:cNvPr>
          <p:cNvSpPr/>
          <p:nvPr/>
        </p:nvSpPr>
        <p:spPr>
          <a:xfrm>
            <a:off x="2123728" y="4594403"/>
            <a:ext cx="540000" cy="540000"/>
          </a:xfrm>
          <a:prstGeom prst="star6">
            <a:avLst/>
          </a:prstGeom>
          <a:solidFill>
            <a:srgbClr val="FF8FDA"/>
          </a:solidFill>
          <a:ln>
            <a:solidFill>
              <a:srgbClr val="A41E9A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7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3" name="6-конечная звезда 12">
            <a:hlinkClick r:id="rId10" action="ppaction://hlinksldjump"/>
          </p:cNvPr>
          <p:cNvSpPr/>
          <p:nvPr/>
        </p:nvSpPr>
        <p:spPr>
          <a:xfrm>
            <a:off x="2865074" y="5307871"/>
            <a:ext cx="540000" cy="540000"/>
          </a:xfrm>
          <a:prstGeom prst="star6">
            <a:avLst/>
          </a:prstGeom>
          <a:solidFill>
            <a:srgbClr val="FF8FDA"/>
          </a:solidFill>
          <a:ln>
            <a:solidFill>
              <a:srgbClr val="A41E9A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8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4" name="6-конечная звезда 13">
            <a:hlinkClick r:id="rId11" action="ppaction://hlinksldjump"/>
          </p:cNvPr>
          <p:cNvSpPr/>
          <p:nvPr/>
        </p:nvSpPr>
        <p:spPr>
          <a:xfrm>
            <a:off x="3575756" y="6036086"/>
            <a:ext cx="540000" cy="540000"/>
          </a:xfrm>
          <a:prstGeom prst="star6">
            <a:avLst/>
          </a:prstGeom>
          <a:solidFill>
            <a:srgbClr val="FF8FDA"/>
          </a:solidFill>
          <a:ln>
            <a:solidFill>
              <a:srgbClr val="A41E9A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9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6" name="Стрелка вправо 15">
            <a:hlinkClick r:id="rId12" action="ppaction://hlinksldjump"/>
          </p:cNvPr>
          <p:cNvSpPr/>
          <p:nvPr/>
        </p:nvSpPr>
        <p:spPr>
          <a:xfrm>
            <a:off x="8164329" y="6451366"/>
            <a:ext cx="719162" cy="360000"/>
          </a:xfrm>
          <a:prstGeom prst="rightArrow">
            <a:avLst/>
          </a:prstGeom>
          <a:solidFill>
            <a:srgbClr val="008EC0"/>
          </a:solidFill>
          <a:ln>
            <a:solidFill>
              <a:srgbClr val="00206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7706" y="162310"/>
            <a:ext cx="2475785" cy="1438869"/>
          </a:xfrm>
          <a:prstGeom prst="rect">
            <a:avLst/>
          </a:prstGeom>
        </p:spPr>
      </p:pic>
      <p:pic>
        <p:nvPicPr>
          <p:cNvPr id="21" name="Рисунок 20"/>
          <p:cNvPicPr preferRelativeResize="0">
            <a:picLocks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7707" y="4866086"/>
            <a:ext cx="2476800" cy="1440000"/>
          </a:xfrm>
          <a:prstGeom prst="rect">
            <a:avLst/>
          </a:prstGeom>
        </p:spPr>
      </p:pic>
      <p:pic>
        <p:nvPicPr>
          <p:cNvPr id="24" name="Рисунок 23"/>
          <p:cNvPicPr preferRelativeResize="0">
            <a:picLocks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7708" y="3284984"/>
            <a:ext cx="2476800" cy="14400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3289" y="1697648"/>
            <a:ext cx="2476800" cy="1440000"/>
          </a:xfrm>
          <a:prstGeom prst="rect">
            <a:avLst/>
          </a:prstGeom>
        </p:spPr>
      </p:pic>
      <p:pic>
        <p:nvPicPr>
          <p:cNvPr id="20" name="Рисунок 19"/>
          <p:cNvPicPr preferRelativeResize="0">
            <a:picLocks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83" t="3113" r="43009" b="4364"/>
          <a:stretch/>
        </p:blipFill>
        <p:spPr>
          <a:xfrm flipH="1">
            <a:off x="-19475" y="0"/>
            <a:ext cx="1440160" cy="213735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100000" l="0" r="9980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5" y="5058000"/>
            <a:ext cx="2963525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72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27709 0.5044 " pathEditMode="relative" rAng="0" ptsTypes="AA">
                                      <p:cBhvr>
                                        <p:cTn id="6" dur="1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54" y="2520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22222E-6 L 0.354 0.6310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91" y="3155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91 0.00324 L 0.43507 0.5282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49" y="26249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48148E-6 L 0.51198 0.17338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90" y="865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44444E-6 L 0.59219 -0.36828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01" y="-18426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L 0.51198 -0.25301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90" y="-12662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7.40741E-7 L 0.43507 -0.13565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53" y="-6782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07407E-6 L 0.354 -0.23982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91" y="-11991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44444E-6 L 0.27639 -0.78703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19" y="-39352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Рисунок 122"/>
          <p:cNvPicPr preferRelativeResize="0"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83" t="3113" r="43009" b="4364"/>
          <a:stretch/>
        </p:blipFill>
        <p:spPr>
          <a:xfrm flipH="1">
            <a:off x="35496" y="67282"/>
            <a:ext cx="1440160" cy="2137350"/>
          </a:xfrm>
          <a:prstGeom prst="rect">
            <a:avLst/>
          </a:prstGeom>
        </p:spPr>
      </p:pic>
      <p:sp>
        <p:nvSpPr>
          <p:cNvPr id="85" name="Скругленный прямоугольник 84"/>
          <p:cNvSpPr/>
          <p:nvPr/>
        </p:nvSpPr>
        <p:spPr>
          <a:xfrm>
            <a:off x="4969349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5401349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В</a:t>
            </a:r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5833349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Т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6265349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О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6697349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Б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7129349" y="2657535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У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7561349" y="2657535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С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4" name="Стрелка вправо 93"/>
          <p:cNvSpPr/>
          <p:nvPr/>
        </p:nvSpPr>
        <p:spPr>
          <a:xfrm>
            <a:off x="4588879" y="2765535"/>
            <a:ext cx="324000" cy="216000"/>
          </a:xfrm>
          <a:prstGeom prst="rightArrow">
            <a:avLst/>
          </a:prstGeom>
          <a:solidFill>
            <a:srgbClr val="FF66CC"/>
          </a:solidFill>
          <a:ln>
            <a:solidFill>
              <a:srgbClr val="A41E9A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5" name="Группа 94"/>
          <p:cNvGrpSpPr/>
          <p:nvPr/>
        </p:nvGrpSpPr>
        <p:grpSpPr>
          <a:xfrm>
            <a:off x="4978413" y="3106698"/>
            <a:ext cx="3024000" cy="432088"/>
            <a:chOff x="5001104" y="4581192"/>
            <a:chExt cx="3024000" cy="432088"/>
          </a:xfrm>
        </p:grpSpPr>
        <p:sp>
          <p:nvSpPr>
            <p:cNvPr id="98" name="Скругленный прямоугольник 97"/>
            <p:cNvSpPr/>
            <p:nvPr/>
          </p:nvSpPr>
          <p:spPr>
            <a:xfrm>
              <a:off x="5001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99" name="Скругленный прямоугольник 98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00" name="Скругленный прямоугольник 99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01" name="Скругленный прямоугольник 100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02" name="Скругленный прямоугольник 101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03" name="Скругленный прямоугольник 102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04" name="Скругленный прямоугольник 103"/>
            <p:cNvSpPr/>
            <p:nvPr/>
          </p:nvSpPr>
          <p:spPr>
            <a:xfrm>
              <a:off x="7593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108" name="Группа 107"/>
          <p:cNvGrpSpPr/>
          <p:nvPr/>
        </p:nvGrpSpPr>
        <p:grpSpPr>
          <a:xfrm>
            <a:off x="5405622" y="3555861"/>
            <a:ext cx="2160000" cy="432088"/>
            <a:chOff x="5433104" y="4581192"/>
            <a:chExt cx="2160000" cy="432088"/>
          </a:xfrm>
        </p:grpSpPr>
        <p:sp>
          <p:nvSpPr>
            <p:cNvPr id="112" name="Скругленный прямоугольник 111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13" name="Скругленный прямоугольник 112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14" name="Скругленный прямоугольник 113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15" name="Скругленный прямоугольник 114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16" name="Скругленный прямоугольник 115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121" name="Группа 120"/>
          <p:cNvGrpSpPr/>
          <p:nvPr/>
        </p:nvGrpSpPr>
        <p:grpSpPr>
          <a:xfrm>
            <a:off x="4118686" y="4005112"/>
            <a:ext cx="2592000" cy="432000"/>
            <a:chOff x="4137104" y="4581280"/>
            <a:chExt cx="2592000" cy="432000"/>
          </a:xfrm>
        </p:grpSpPr>
        <p:sp>
          <p:nvSpPr>
            <p:cNvPr id="122" name="Скругленный прямоугольник 121"/>
            <p:cNvSpPr/>
            <p:nvPr/>
          </p:nvSpPr>
          <p:spPr>
            <a:xfrm>
              <a:off x="413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26" name="Скругленный прямоугольник 125"/>
            <p:cNvSpPr/>
            <p:nvPr/>
          </p:nvSpPr>
          <p:spPr>
            <a:xfrm>
              <a:off x="456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27" name="Скругленный прямоугольник 126"/>
            <p:cNvSpPr/>
            <p:nvPr/>
          </p:nvSpPr>
          <p:spPr>
            <a:xfrm>
              <a:off x="5001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36" name="Скругленный прямоугольник 135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47" name="Скругленный прямоугольник 146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58" name="Скругленный прямоугольник 157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14" name="Группа 213"/>
          <p:cNvGrpSpPr/>
          <p:nvPr/>
        </p:nvGrpSpPr>
        <p:grpSpPr>
          <a:xfrm>
            <a:off x="5857169" y="4434160"/>
            <a:ext cx="3018232" cy="435000"/>
            <a:chOff x="5865104" y="4578280"/>
            <a:chExt cx="3018232" cy="435000"/>
          </a:xfrm>
        </p:grpSpPr>
        <p:sp>
          <p:nvSpPr>
            <p:cNvPr id="272" name="Скругленный прямоугольник 271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3" name="Скругленный прямоугольник 272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4" name="Скругленный прямоугольник 273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5" name="Скругленный прямоугольник 274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6" name="Скругленный прямоугольник 275"/>
            <p:cNvSpPr/>
            <p:nvPr/>
          </p:nvSpPr>
          <p:spPr>
            <a:xfrm>
              <a:off x="7593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7" name="Скругленный прямоугольник 276"/>
            <p:cNvSpPr/>
            <p:nvPr/>
          </p:nvSpPr>
          <p:spPr>
            <a:xfrm>
              <a:off x="802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8" name="Скругленный прямоугольник 277"/>
            <p:cNvSpPr/>
            <p:nvPr/>
          </p:nvSpPr>
          <p:spPr>
            <a:xfrm>
              <a:off x="8451336" y="4578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19" name="Группа 218"/>
          <p:cNvGrpSpPr/>
          <p:nvPr/>
        </p:nvGrpSpPr>
        <p:grpSpPr>
          <a:xfrm>
            <a:off x="5866233" y="4869120"/>
            <a:ext cx="2160000" cy="432088"/>
            <a:chOff x="5865104" y="4581192"/>
            <a:chExt cx="2160000" cy="432088"/>
          </a:xfrm>
        </p:grpSpPr>
        <p:sp>
          <p:nvSpPr>
            <p:cNvPr id="260" name="Скругленный прямоугольник 259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61" name="Скругленный прямоугольник 260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62" name="Скругленный прямоугольник 261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63" name="Скругленный прямоугольник 262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64" name="Скругленный прямоугольник 263"/>
            <p:cNvSpPr/>
            <p:nvPr/>
          </p:nvSpPr>
          <p:spPr>
            <a:xfrm>
              <a:off x="7593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20" name="Группа 219"/>
          <p:cNvGrpSpPr/>
          <p:nvPr/>
        </p:nvGrpSpPr>
        <p:grpSpPr>
          <a:xfrm>
            <a:off x="4565442" y="5301168"/>
            <a:ext cx="3888000" cy="432088"/>
            <a:chOff x="4569104" y="4581192"/>
            <a:chExt cx="3888000" cy="432088"/>
          </a:xfrm>
        </p:grpSpPr>
        <p:sp>
          <p:nvSpPr>
            <p:cNvPr id="245" name="Скругленный прямоугольник 244"/>
            <p:cNvSpPr/>
            <p:nvPr/>
          </p:nvSpPr>
          <p:spPr>
            <a:xfrm>
              <a:off x="456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46" name="Скругленный прямоугольник 245"/>
            <p:cNvSpPr/>
            <p:nvPr/>
          </p:nvSpPr>
          <p:spPr>
            <a:xfrm>
              <a:off x="5001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47" name="Скругленный прямоугольник 246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48" name="Скругленный прямоугольник 247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49" name="Скругленный прямоугольник 248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50" name="Скругленный прямоугольник 249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51" name="Скругленный прямоугольник 250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52" name="Скругленный прямоугольник 251"/>
            <p:cNvSpPr/>
            <p:nvPr/>
          </p:nvSpPr>
          <p:spPr>
            <a:xfrm>
              <a:off x="7593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53" name="Скругленный прямоугольник 252"/>
            <p:cNvSpPr/>
            <p:nvPr/>
          </p:nvSpPr>
          <p:spPr>
            <a:xfrm>
              <a:off x="802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21" name="Группа 220"/>
          <p:cNvGrpSpPr/>
          <p:nvPr/>
        </p:nvGrpSpPr>
        <p:grpSpPr>
          <a:xfrm>
            <a:off x="4142506" y="5733216"/>
            <a:ext cx="3456000" cy="432088"/>
            <a:chOff x="4137104" y="4581192"/>
            <a:chExt cx="3456000" cy="432088"/>
          </a:xfrm>
        </p:grpSpPr>
        <p:sp>
          <p:nvSpPr>
            <p:cNvPr id="222" name="Скругленный прямоугольник 221"/>
            <p:cNvSpPr/>
            <p:nvPr/>
          </p:nvSpPr>
          <p:spPr>
            <a:xfrm>
              <a:off x="413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23" name="Скругленный прямоугольник 222"/>
            <p:cNvSpPr/>
            <p:nvPr/>
          </p:nvSpPr>
          <p:spPr>
            <a:xfrm>
              <a:off x="456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24" name="Скругленный прямоугольник 223"/>
            <p:cNvSpPr/>
            <p:nvPr/>
          </p:nvSpPr>
          <p:spPr>
            <a:xfrm>
              <a:off x="5001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25" name="Скругленный прямоугольник 224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26" name="Скругленный прямоугольник 225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32" name="Скругленный прямоугольник 231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33" name="Скругленный прямоугольник 232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34" name="Скругленный прямоугольник 233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80" name="Группа 279"/>
          <p:cNvGrpSpPr/>
          <p:nvPr/>
        </p:nvGrpSpPr>
        <p:grpSpPr>
          <a:xfrm>
            <a:off x="4574506" y="6165264"/>
            <a:ext cx="3456000" cy="432088"/>
            <a:chOff x="4569104" y="4581192"/>
            <a:chExt cx="3456000" cy="432088"/>
          </a:xfrm>
        </p:grpSpPr>
        <p:sp>
          <p:nvSpPr>
            <p:cNvPr id="282" name="Скругленный прямоугольник 281"/>
            <p:cNvSpPr/>
            <p:nvPr/>
          </p:nvSpPr>
          <p:spPr>
            <a:xfrm>
              <a:off x="456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3" name="Скругленный прямоугольник 282"/>
            <p:cNvSpPr/>
            <p:nvPr/>
          </p:nvSpPr>
          <p:spPr>
            <a:xfrm>
              <a:off x="5001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4" name="Скругленный прямоугольник 283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5" name="Скругленный прямоугольник 284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6" name="Скругленный прямоугольник 285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7" name="Скругленный прямоугольник 286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8" name="Скругленный прямоугольник 287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9" name="Скругленный прямоугольник 288"/>
            <p:cNvSpPr/>
            <p:nvPr/>
          </p:nvSpPr>
          <p:spPr>
            <a:xfrm>
              <a:off x="7593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548" y="3006990"/>
            <a:ext cx="3600000" cy="2700000"/>
          </a:xfrm>
          <a:prstGeom prst="round2DiagRect">
            <a:avLst/>
          </a:prstGeom>
        </p:spPr>
      </p:pic>
      <p:sp>
        <p:nvSpPr>
          <p:cNvPr id="79" name="Скругленная прямоугольная выноска 78"/>
          <p:cNvSpPr/>
          <p:nvPr/>
        </p:nvSpPr>
        <p:spPr>
          <a:xfrm>
            <a:off x="2411760" y="140258"/>
            <a:ext cx="4320000" cy="2304000"/>
          </a:xfrm>
          <a:prstGeom prst="wedgeRoundRectCallout">
            <a:avLst>
              <a:gd name="adj1" fmla="val -66594"/>
              <a:gd name="adj2" fmla="val -19780"/>
              <a:gd name="adj3" fmla="val 16667"/>
            </a:avLst>
          </a:prstGeom>
          <a:solidFill>
            <a:srgbClr val="FFF3FB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2060"/>
                </a:solidFill>
              </a:rPr>
              <a:t>    Странный </a:t>
            </a:r>
            <a:r>
              <a:rPr lang="ru-RU" sz="2400" dirty="0">
                <a:solidFill>
                  <a:srgbClr val="002060"/>
                </a:solidFill>
              </a:rPr>
              <a:t>дом мчит </a:t>
            </a:r>
            <a:r>
              <a:rPr lang="ru-RU" sz="2400" dirty="0" smtClean="0">
                <a:solidFill>
                  <a:srgbClr val="002060"/>
                </a:solidFill>
              </a:rPr>
              <a:t>по</a:t>
            </a:r>
          </a:p>
          <a:p>
            <a:r>
              <a:rPr lang="ru-RU" sz="2400" dirty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                                 дороге </a:t>
            </a:r>
            <a:r>
              <a:rPr lang="ru-RU" sz="2400" dirty="0">
                <a:solidFill>
                  <a:srgbClr val="002060"/>
                </a:solidFill>
              </a:rPr>
              <a:t>– 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    Круглые </a:t>
            </a:r>
            <a:r>
              <a:rPr lang="ru-RU" sz="2400" dirty="0">
                <a:solidFill>
                  <a:srgbClr val="002060"/>
                </a:solidFill>
              </a:rPr>
              <a:t>в резине ноги.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    Пассажирами заполнен,</a:t>
            </a:r>
            <a:endParaRPr lang="ru-RU" sz="2400" dirty="0">
              <a:solidFill>
                <a:srgbClr val="002060"/>
              </a:solidFill>
            </a:endParaRPr>
          </a:p>
          <a:p>
            <a:r>
              <a:rPr lang="ru-RU" sz="2400" dirty="0" smtClean="0">
                <a:solidFill>
                  <a:srgbClr val="002060"/>
                </a:solidFill>
              </a:rPr>
              <a:t>    И </a:t>
            </a:r>
            <a:r>
              <a:rPr lang="ru-RU" sz="2400" dirty="0">
                <a:solidFill>
                  <a:srgbClr val="002060"/>
                </a:solidFill>
              </a:rPr>
              <a:t>бензином бак наполнен.</a:t>
            </a:r>
          </a:p>
        </p:txBody>
      </p:sp>
      <p:pic>
        <p:nvPicPr>
          <p:cNvPr id="80" name="Рисунок 79"/>
          <p:cNvPicPr preferRelativeResize="0"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480" y="130153"/>
            <a:ext cx="1296000" cy="720000"/>
          </a:xfrm>
          <a:prstGeom prst="rect">
            <a:avLst/>
          </a:prstGeom>
        </p:spPr>
      </p:pic>
      <p:pic>
        <p:nvPicPr>
          <p:cNvPr id="81" name="Рисунок 80"/>
          <p:cNvPicPr preferRelativeResize="0"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5847" y="1766790"/>
            <a:ext cx="1296000" cy="720000"/>
          </a:xfrm>
          <a:prstGeom prst="rect">
            <a:avLst/>
          </a:prstGeom>
        </p:spPr>
      </p:pic>
      <p:pic>
        <p:nvPicPr>
          <p:cNvPr id="82" name="Рисунок 81">
            <a:hlinkClick r:id="rId8" action="ppaction://hlinksldjump"/>
          </p:cNvPr>
          <p:cNvPicPr preferRelativeResize="0">
            <a:picLocks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81" t="35207"/>
          <a:stretch/>
        </p:blipFill>
        <p:spPr>
          <a:xfrm rot="5400000">
            <a:off x="7873847" y="659262"/>
            <a:ext cx="720000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106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</p:childTnLst>
        </p:cTn>
      </p:par>
    </p:tnLst>
    <p:bldLst>
      <p:bldP spid="9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Рисунок 122"/>
          <p:cNvPicPr preferRelativeResize="0"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83" t="3113" r="43009" b="4364"/>
          <a:stretch/>
        </p:blipFill>
        <p:spPr>
          <a:xfrm flipH="1">
            <a:off x="35496" y="67282"/>
            <a:ext cx="1440160" cy="2137350"/>
          </a:xfrm>
          <a:prstGeom prst="rect">
            <a:avLst/>
          </a:prstGeom>
        </p:spPr>
      </p:pic>
      <p:sp>
        <p:nvSpPr>
          <p:cNvPr id="85" name="Скругленный прямоугольник 84"/>
          <p:cNvSpPr/>
          <p:nvPr/>
        </p:nvSpPr>
        <p:spPr>
          <a:xfrm>
            <a:off x="4969349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5401349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В</a:t>
            </a:r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5833349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Т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6265349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О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6697349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Б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7129349" y="2657535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У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7561349" y="2657535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С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4" name="Стрелка вправо 93"/>
          <p:cNvSpPr/>
          <p:nvPr/>
        </p:nvSpPr>
        <p:spPr>
          <a:xfrm>
            <a:off x="4604686" y="3214698"/>
            <a:ext cx="324000" cy="216000"/>
          </a:xfrm>
          <a:prstGeom prst="rightArrow">
            <a:avLst/>
          </a:prstGeom>
          <a:solidFill>
            <a:srgbClr val="FF66CC"/>
          </a:solidFill>
          <a:ln>
            <a:solidFill>
              <a:srgbClr val="A41E9A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Скругленный прямоугольник 97"/>
          <p:cNvSpPr/>
          <p:nvPr/>
        </p:nvSpPr>
        <p:spPr>
          <a:xfrm>
            <a:off x="4978413" y="3106786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К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9" name="Скругленный прямоугольник 98"/>
          <p:cNvSpPr/>
          <p:nvPr/>
        </p:nvSpPr>
        <p:spPr>
          <a:xfrm>
            <a:off x="5410413" y="3106786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О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0" name="Скругленный прямоугольник 99"/>
          <p:cNvSpPr/>
          <p:nvPr/>
        </p:nvSpPr>
        <p:spPr>
          <a:xfrm>
            <a:off x="5842413" y="3106786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1" name="Скругленный прямоугольник 100"/>
          <p:cNvSpPr/>
          <p:nvPr/>
        </p:nvSpPr>
        <p:spPr>
          <a:xfrm>
            <a:off x="6274413" y="3106786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2" name="Скругленный прямоугольник 101"/>
          <p:cNvSpPr/>
          <p:nvPr/>
        </p:nvSpPr>
        <p:spPr>
          <a:xfrm>
            <a:off x="6706413" y="3106786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Б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3" name="Скругленный прямоугольник 102"/>
          <p:cNvSpPr/>
          <p:nvPr/>
        </p:nvSpPr>
        <p:spPr>
          <a:xfrm>
            <a:off x="7138413" y="3106698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Л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4" name="Скругленный прямоугольник 103"/>
          <p:cNvSpPr/>
          <p:nvPr/>
        </p:nvSpPr>
        <p:spPr>
          <a:xfrm>
            <a:off x="7570413" y="3106698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Ь</a:t>
            </a:r>
            <a:endParaRPr lang="ru-RU" sz="2400" b="1" dirty="0">
              <a:solidFill>
                <a:srgbClr val="002060"/>
              </a:solidFill>
            </a:endParaRPr>
          </a:p>
        </p:txBody>
      </p:sp>
      <p:grpSp>
        <p:nvGrpSpPr>
          <p:cNvPr id="108" name="Группа 107"/>
          <p:cNvGrpSpPr/>
          <p:nvPr/>
        </p:nvGrpSpPr>
        <p:grpSpPr>
          <a:xfrm>
            <a:off x="5405622" y="3555861"/>
            <a:ext cx="2160000" cy="432088"/>
            <a:chOff x="5433104" y="4581192"/>
            <a:chExt cx="2160000" cy="432088"/>
          </a:xfrm>
        </p:grpSpPr>
        <p:sp>
          <p:nvSpPr>
            <p:cNvPr id="112" name="Скругленный прямоугольник 111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13" name="Скругленный прямоугольник 112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14" name="Скругленный прямоугольник 113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15" name="Скругленный прямоугольник 114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16" name="Скругленный прямоугольник 115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121" name="Группа 120"/>
          <p:cNvGrpSpPr/>
          <p:nvPr/>
        </p:nvGrpSpPr>
        <p:grpSpPr>
          <a:xfrm>
            <a:off x="4118686" y="4005112"/>
            <a:ext cx="2592000" cy="432000"/>
            <a:chOff x="4137104" y="4581280"/>
            <a:chExt cx="2592000" cy="432000"/>
          </a:xfrm>
        </p:grpSpPr>
        <p:sp>
          <p:nvSpPr>
            <p:cNvPr id="122" name="Скругленный прямоугольник 121"/>
            <p:cNvSpPr/>
            <p:nvPr/>
          </p:nvSpPr>
          <p:spPr>
            <a:xfrm>
              <a:off x="413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26" name="Скругленный прямоугольник 125"/>
            <p:cNvSpPr/>
            <p:nvPr/>
          </p:nvSpPr>
          <p:spPr>
            <a:xfrm>
              <a:off x="456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27" name="Скругленный прямоугольник 126"/>
            <p:cNvSpPr/>
            <p:nvPr/>
          </p:nvSpPr>
          <p:spPr>
            <a:xfrm>
              <a:off x="5001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36" name="Скругленный прямоугольник 135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47" name="Скругленный прямоугольник 146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58" name="Скругленный прямоугольник 157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14" name="Группа 213"/>
          <p:cNvGrpSpPr/>
          <p:nvPr/>
        </p:nvGrpSpPr>
        <p:grpSpPr>
          <a:xfrm>
            <a:off x="5857169" y="4434160"/>
            <a:ext cx="3018232" cy="435000"/>
            <a:chOff x="5865104" y="4578280"/>
            <a:chExt cx="3018232" cy="435000"/>
          </a:xfrm>
        </p:grpSpPr>
        <p:sp>
          <p:nvSpPr>
            <p:cNvPr id="272" name="Скругленный прямоугольник 271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3" name="Скругленный прямоугольник 272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4" name="Скругленный прямоугольник 273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5" name="Скругленный прямоугольник 274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6" name="Скругленный прямоугольник 275"/>
            <p:cNvSpPr/>
            <p:nvPr/>
          </p:nvSpPr>
          <p:spPr>
            <a:xfrm>
              <a:off x="7593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7" name="Скругленный прямоугольник 276"/>
            <p:cNvSpPr/>
            <p:nvPr/>
          </p:nvSpPr>
          <p:spPr>
            <a:xfrm>
              <a:off x="802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8" name="Скругленный прямоугольник 277"/>
            <p:cNvSpPr/>
            <p:nvPr/>
          </p:nvSpPr>
          <p:spPr>
            <a:xfrm>
              <a:off x="8451336" y="4578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19" name="Группа 218"/>
          <p:cNvGrpSpPr/>
          <p:nvPr/>
        </p:nvGrpSpPr>
        <p:grpSpPr>
          <a:xfrm>
            <a:off x="5866233" y="4869120"/>
            <a:ext cx="2160000" cy="432088"/>
            <a:chOff x="5865104" y="4581192"/>
            <a:chExt cx="2160000" cy="432088"/>
          </a:xfrm>
        </p:grpSpPr>
        <p:sp>
          <p:nvSpPr>
            <p:cNvPr id="260" name="Скругленный прямоугольник 259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61" name="Скругленный прямоугольник 260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62" name="Скругленный прямоугольник 261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63" name="Скругленный прямоугольник 262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64" name="Скругленный прямоугольник 263"/>
            <p:cNvSpPr/>
            <p:nvPr/>
          </p:nvSpPr>
          <p:spPr>
            <a:xfrm>
              <a:off x="7593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20" name="Группа 219"/>
          <p:cNvGrpSpPr/>
          <p:nvPr/>
        </p:nvGrpSpPr>
        <p:grpSpPr>
          <a:xfrm>
            <a:off x="4565442" y="5301168"/>
            <a:ext cx="3888000" cy="432088"/>
            <a:chOff x="4569104" y="4581192"/>
            <a:chExt cx="3888000" cy="432088"/>
          </a:xfrm>
        </p:grpSpPr>
        <p:sp>
          <p:nvSpPr>
            <p:cNvPr id="245" name="Скругленный прямоугольник 244"/>
            <p:cNvSpPr/>
            <p:nvPr/>
          </p:nvSpPr>
          <p:spPr>
            <a:xfrm>
              <a:off x="456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46" name="Скругленный прямоугольник 245"/>
            <p:cNvSpPr/>
            <p:nvPr/>
          </p:nvSpPr>
          <p:spPr>
            <a:xfrm>
              <a:off x="5001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47" name="Скругленный прямоугольник 246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48" name="Скругленный прямоугольник 247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49" name="Скругленный прямоугольник 248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50" name="Скругленный прямоугольник 249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51" name="Скругленный прямоугольник 250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52" name="Скругленный прямоугольник 251"/>
            <p:cNvSpPr/>
            <p:nvPr/>
          </p:nvSpPr>
          <p:spPr>
            <a:xfrm>
              <a:off x="7593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53" name="Скругленный прямоугольник 252"/>
            <p:cNvSpPr/>
            <p:nvPr/>
          </p:nvSpPr>
          <p:spPr>
            <a:xfrm>
              <a:off x="802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21" name="Группа 220"/>
          <p:cNvGrpSpPr/>
          <p:nvPr/>
        </p:nvGrpSpPr>
        <p:grpSpPr>
          <a:xfrm>
            <a:off x="4142506" y="5733216"/>
            <a:ext cx="3456000" cy="432088"/>
            <a:chOff x="4137104" y="4581192"/>
            <a:chExt cx="3456000" cy="432088"/>
          </a:xfrm>
        </p:grpSpPr>
        <p:sp>
          <p:nvSpPr>
            <p:cNvPr id="222" name="Скругленный прямоугольник 221"/>
            <p:cNvSpPr/>
            <p:nvPr/>
          </p:nvSpPr>
          <p:spPr>
            <a:xfrm>
              <a:off x="413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23" name="Скругленный прямоугольник 222"/>
            <p:cNvSpPr/>
            <p:nvPr/>
          </p:nvSpPr>
          <p:spPr>
            <a:xfrm>
              <a:off x="456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24" name="Скругленный прямоугольник 223"/>
            <p:cNvSpPr/>
            <p:nvPr/>
          </p:nvSpPr>
          <p:spPr>
            <a:xfrm>
              <a:off x="5001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25" name="Скругленный прямоугольник 224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26" name="Скругленный прямоугольник 225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32" name="Скругленный прямоугольник 231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33" name="Скругленный прямоугольник 232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34" name="Скругленный прямоугольник 233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80" name="Группа 279"/>
          <p:cNvGrpSpPr/>
          <p:nvPr/>
        </p:nvGrpSpPr>
        <p:grpSpPr>
          <a:xfrm>
            <a:off x="4574506" y="6165264"/>
            <a:ext cx="3456000" cy="432088"/>
            <a:chOff x="4569104" y="4581192"/>
            <a:chExt cx="3456000" cy="432088"/>
          </a:xfrm>
        </p:grpSpPr>
        <p:sp>
          <p:nvSpPr>
            <p:cNvPr id="282" name="Скругленный прямоугольник 281"/>
            <p:cNvSpPr/>
            <p:nvPr/>
          </p:nvSpPr>
          <p:spPr>
            <a:xfrm>
              <a:off x="456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3" name="Скругленный прямоугольник 282"/>
            <p:cNvSpPr/>
            <p:nvPr/>
          </p:nvSpPr>
          <p:spPr>
            <a:xfrm>
              <a:off x="5001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4" name="Скругленный прямоугольник 283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5" name="Скругленный прямоугольник 284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6" name="Скругленный прямоугольник 285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7" name="Скругленный прямоугольник 286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8" name="Скругленный прямоугольник 287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9" name="Скругленный прямоугольник 288"/>
            <p:cNvSpPr/>
            <p:nvPr/>
          </p:nvSpPr>
          <p:spPr>
            <a:xfrm>
              <a:off x="7593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pic>
        <p:nvPicPr>
          <p:cNvPr id="4" name="Рисунок 3"/>
          <p:cNvPicPr preferRelativeResize="0">
            <a:picLocks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548" y="3018218"/>
            <a:ext cx="3600000" cy="2700000"/>
          </a:xfrm>
          <a:prstGeom prst="round2DiagRect">
            <a:avLst/>
          </a:prstGeom>
        </p:spPr>
      </p:pic>
      <p:sp>
        <p:nvSpPr>
          <p:cNvPr id="79" name="Скругленная прямоугольная выноска 78"/>
          <p:cNvSpPr/>
          <p:nvPr/>
        </p:nvSpPr>
        <p:spPr>
          <a:xfrm>
            <a:off x="2411760" y="140258"/>
            <a:ext cx="4320000" cy="2304000"/>
          </a:xfrm>
          <a:prstGeom prst="wedgeRoundRectCallout">
            <a:avLst>
              <a:gd name="adj1" fmla="val -66594"/>
              <a:gd name="adj2" fmla="val -19780"/>
              <a:gd name="adj3" fmla="val 16667"/>
            </a:avLst>
          </a:prstGeom>
          <a:solidFill>
            <a:srgbClr val="FFF3FB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2060"/>
                </a:solidFill>
              </a:rPr>
              <a:t>    По </a:t>
            </a:r>
            <a:r>
              <a:rPr lang="ru-RU" sz="2400" dirty="0">
                <a:solidFill>
                  <a:srgbClr val="002060"/>
                </a:solidFill>
              </a:rPr>
              <a:t>морям и по волнам 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    Его </a:t>
            </a:r>
            <a:r>
              <a:rPr lang="ru-RU" sz="2400" dirty="0">
                <a:solidFill>
                  <a:srgbClr val="002060"/>
                </a:solidFill>
              </a:rPr>
              <a:t>водит капитан. 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    Он </a:t>
            </a:r>
            <a:r>
              <a:rPr lang="ru-RU" sz="2400" dirty="0">
                <a:solidFill>
                  <a:srgbClr val="002060"/>
                </a:solidFill>
              </a:rPr>
              <a:t>не плавает, а ходит, 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    Он </a:t>
            </a:r>
            <a:r>
              <a:rPr lang="ru-RU" sz="2400" dirty="0">
                <a:solidFill>
                  <a:srgbClr val="002060"/>
                </a:solidFill>
              </a:rPr>
              <a:t>с волною дружбу водит. 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    Якоря </a:t>
            </a:r>
            <a:r>
              <a:rPr lang="ru-RU" sz="2400" dirty="0">
                <a:solidFill>
                  <a:srgbClr val="002060"/>
                </a:solidFill>
              </a:rPr>
              <a:t>бросает в воду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    И </a:t>
            </a:r>
            <a:r>
              <a:rPr lang="ru-RU" sz="2400" dirty="0">
                <a:solidFill>
                  <a:srgbClr val="002060"/>
                </a:solidFill>
              </a:rPr>
              <a:t>не любит непогоду.</a:t>
            </a:r>
          </a:p>
        </p:txBody>
      </p:sp>
      <p:pic>
        <p:nvPicPr>
          <p:cNvPr id="81" name="Рисунок 80"/>
          <p:cNvPicPr preferRelativeResize="0"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480" y="130153"/>
            <a:ext cx="1296000" cy="720000"/>
          </a:xfrm>
          <a:prstGeom prst="rect">
            <a:avLst/>
          </a:prstGeom>
        </p:spPr>
      </p:pic>
      <p:pic>
        <p:nvPicPr>
          <p:cNvPr id="82" name="Рисунок 81">
            <a:hlinkClick r:id="rId8" action="ppaction://hlinksldjump"/>
          </p:cNvPr>
          <p:cNvPicPr preferRelativeResize="0"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5847" y="1766790"/>
            <a:ext cx="1296000" cy="720000"/>
          </a:xfrm>
          <a:prstGeom prst="rect">
            <a:avLst/>
          </a:prstGeom>
        </p:spPr>
      </p:pic>
      <p:pic>
        <p:nvPicPr>
          <p:cNvPr id="83" name="Рисунок 82"/>
          <p:cNvPicPr preferRelativeResize="0">
            <a:picLocks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81" t="35207"/>
          <a:stretch/>
        </p:blipFill>
        <p:spPr>
          <a:xfrm rot="5400000">
            <a:off x="7873847" y="659262"/>
            <a:ext cx="720000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78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</p:childTnLst>
        </p:cTn>
      </p:par>
    </p:tnLst>
    <p:bldLst>
      <p:bldP spid="9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Рисунок 122"/>
          <p:cNvPicPr preferRelativeResize="0"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83" t="3113" r="43009" b="4364"/>
          <a:stretch/>
        </p:blipFill>
        <p:spPr>
          <a:xfrm flipH="1">
            <a:off x="35496" y="67282"/>
            <a:ext cx="1440160" cy="2137350"/>
          </a:xfrm>
          <a:prstGeom prst="rect">
            <a:avLst/>
          </a:prstGeom>
        </p:spPr>
      </p:pic>
      <p:sp>
        <p:nvSpPr>
          <p:cNvPr id="124" name="Скругленная прямоугольная выноска 123"/>
          <p:cNvSpPr/>
          <p:nvPr/>
        </p:nvSpPr>
        <p:spPr>
          <a:xfrm>
            <a:off x="2411760" y="150891"/>
            <a:ext cx="4320000" cy="2304000"/>
          </a:xfrm>
          <a:prstGeom prst="wedgeRoundRectCallout">
            <a:avLst>
              <a:gd name="adj1" fmla="val -66348"/>
              <a:gd name="adj2" fmla="val -17473"/>
              <a:gd name="adj3" fmla="val 16667"/>
            </a:avLst>
          </a:prstGeom>
          <a:solidFill>
            <a:srgbClr val="FFF3FB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2060"/>
                </a:solidFill>
              </a:rPr>
              <a:t>    На </a:t>
            </a:r>
            <a:r>
              <a:rPr lang="ru-RU" sz="2400" dirty="0">
                <a:solidFill>
                  <a:srgbClr val="002060"/>
                </a:solidFill>
              </a:rPr>
              <a:t>море, в реках и озерах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    Я </a:t>
            </a:r>
            <a:r>
              <a:rPr lang="ru-RU" sz="2400" dirty="0">
                <a:solidFill>
                  <a:srgbClr val="002060"/>
                </a:solidFill>
              </a:rPr>
              <a:t>плаваю, </a:t>
            </a:r>
            <a:r>
              <a:rPr lang="ru-RU" sz="2400" dirty="0" smtClean="0">
                <a:solidFill>
                  <a:srgbClr val="002060"/>
                </a:solidFill>
              </a:rPr>
              <a:t>проворный,</a:t>
            </a:r>
          </a:p>
          <a:p>
            <a:r>
              <a:rPr lang="ru-RU" sz="2400" dirty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                                   скорый</a:t>
            </a:r>
            <a:r>
              <a:rPr lang="ru-RU" sz="2400" dirty="0">
                <a:solidFill>
                  <a:srgbClr val="002060"/>
                </a:solidFill>
              </a:rPr>
              <a:t>.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    Среди </a:t>
            </a:r>
            <a:r>
              <a:rPr lang="ru-RU" sz="2400" dirty="0">
                <a:solidFill>
                  <a:srgbClr val="002060"/>
                </a:solidFill>
              </a:rPr>
              <a:t>военный кораблей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    Известен </a:t>
            </a:r>
            <a:r>
              <a:rPr lang="ru-RU" sz="2400" dirty="0">
                <a:solidFill>
                  <a:srgbClr val="002060"/>
                </a:solidFill>
              </a:rPr>
              <a:t>легкостью своей.</a:t>
            </a:r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4969349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5401349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В</a:t>
            </a:r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5833349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Т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6265349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О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6697349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Б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7129349" y="2657535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У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7561349" y="2657535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С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4" name="Стрелка вправо 93"/>
          <p:cNvSpPr/>
          <p:nvPr/>
        </p:nvSpPr>
        <p:spPr>
          <a:xfrm>
            <a:off x="5032413" y="3663949"/>
            <a:ext cx="324000" cy="216000"/>
          </a:xfrm>
          <a:prstGeom prst="rightArrow">
            <a:avLst/>
          </a:prstGeom>
          <a:solidFill>
            <a:srgbClr val="FF66CC"/>
          </a:solidFill>
          <a:ln>
            <a:solidFill>
              <a:srgbClr val="A41E9A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5" name="Группа 94"/>
          <p:cNvGrpSpPr/>
          <p:nvPr/>
        </p:nvGrpSpPr>
        <p:grpSpPr>
          <a:xfrm>
            <a:off x="4978413" y="3106698"/>
            <a:ext cx="3024000" cy="432088"/>
            <a:chOff x="5001104" y="4581192"/>
            <a:chExt cx="3024000" cy="432088"/>
          </a:xfrm>
        </p:grpSpPr>
        <p:sp>
          <p:nvSpPr>
            <p:cNvPr id="98" name="Скругленный прямоугольник 97"/>
            <p:cNvSpPr/>
            <p:nvPr/>
          </p:nvSpPr>
          <p:spPr>
            <a:xfrm>
              <a:off x="5001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К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99" name="Скругленный прямоугольник 98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О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00" name="Скругленный прямоугольник 99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Р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01" name="Скругленный прямоугольник 100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А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02" name="Скругленный прямоугольник 101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Б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03" name="Скругленный прямоугольник 102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Л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04" name="Скругленный прямоугольник 103"/>
            <p:cNvSpPr/>
            <p:nvPr/>
          </p:nvSpPr>
          <p:spPr>
            <a:xfrm>
              <a:off x="7593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Ь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112" name="Скругленный прямоугольник 111"/>
          <p:cNvSpPr/>
          <p:nvPr/>
        </p:nvSpPr>
        <p:spPr>
          <a:xfrm>
            <a:off x="5405622" y="3555949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К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13" name="Скругленный прямоугольник 112"/>
          <p:cNvSpPr/>
          <p:nvPr/>
        </p:nvSpPr>
        <p:spPr>
          <a:xfrm>
            <a:off x="5837622" y="3555949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14" name="Скругленный прямоугольник 113"/>
          <p:cNvSpPr/>
          <p:nvPr/>
        </p:nvSpPr>
        <p:spPr>
          <a:xfrm>
            <a:off x="6269622" y="3555949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Т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15" name="Скругленный прямоугольник 114"/>
          <p:cNvSpPr/>
          <p:nvPr/>
        </p:nvSpPr>
        <p:spPr>
          <a:xfrm>
            <a:off x="6701622" y="3555949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Е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16" name="Скругленный прямоугольник 115"/>
          <p:cNvSpPr/>
          <p:nvPr/>
        </p:nvSpPr>
        <p:spPr>
          <a:xfrm>
            <a:off x="7133622" y="3555861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</a:t>
            </a:r>
            <a:endParaRPr lang="ru-RU" sz="2400" b="1" dirty="0">
              <a:solidFill>
                <a:srgbClr val="002060"/>
              </a:solidFill>
            </a:endParaRPr>
          </a:p>
        </p:txBody>
      </p:sp>
      <p:grpSp>
        <p:nvGrpSpPr>
          <p:cNvPr id="121" name="Группа 120"/>
          <p:cNvGrpSpPr/>
          <p:nvPr/>
        </p:nvGrpSpPr>
        <p:grpSpPr>
          <a:xfrm>
            <a:off x="4118686" y="4005112"/>
            <a:ext cx="2592000" cy="432000"/>
            <a:chOff x="4137104" y="4581280"/>
            <a:chExt cx="2592000" cy="432000"/>
          </a:xfrm>
        </p:grpSpPr>
        <p:sp>
          <p:nvSpPr>
            <p:cNvPr id="122" name="Скругленный прямоугольник 121"/>
            <p:cNvSpPr/>
            <p:nvPr/>
          </p:nvSpPr>
          <p:spPr>
            <a:xfrm>
              <a:off x="413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26" name="Скругленный прямоугольник 125"/>
            <p:cNvSpPr/>
            <p:nvPr/>
          </p:nvSpPr>
          <p:spPr>
            <a:xfrm>
              <a:off x="456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27" name="Скругленный прямоугольник 126"/>
            <p:cNvSpPr/>
            <p:nvPr/>
          </p:nvSpPr>
          <p:spPr>
            <a:xfrm>
              <a:off x="5001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36" name="Скругленный прямоугольник 135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47" name="Скругленный прямоугольник 146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58" name="Скругленный прямоугольник 157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14" name="Группа 213"/>
          <p:cNvGrpSpPr/>
          <p:nvPr/>
        </p:nvGrpSpPr>
        <p:grpSpPr>
          <a:xfrm>
            <a:off x="5857169" y="4434160"/>
            <a:ext cx="3018232" cy="435000"/>
            <a:chOff x="5865104" y="4578280"/>
            <a:chExt cx="3018232" cy="435000"/>
          </a:xfrm>
        </p:grpSpPr>
        <p:sp>
          <p:nvSpPr>
            <p:cNvPr id="272" name="Скругленный прямоугольник 271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3" name="Скругленный прямоугольник 272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4" name="Скругленный прямоугольник 273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5" name="Скругленный прямоугольник 274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6" name="Скругленный прямоугольник 275"/>
            <p:cNvSpPr/>
            <p:nvPr/>
          </p:nvSpPr>
          <p:spPr>
            <a:xfrm>
              <a:off x="7593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7" name="Скругленный прямоугольник 276"/>
            <p:cNvSpPr/>
            <p:nvPr/>
          </p:nvSpPr>
          <p:spPr>
            <a:xfrm>
              <a:off x="802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8" name="Скругленный прямоугольник 277"/>
            <p:cNvSpPr/>
            <p:nvPr/>
          </p:nvSpPr>
          <p:spPr>
            <a:xfrm>
              <a:off x="8451336" y="4578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19" name="Группа 218"/>
          <p:cNvGrpSpPr/>
          <p:nvPr/>
        </p:nvGrpSpPr>
        <p:grpSpPr>
          <a:xfrm>
            <a:off x="5866233" y="4869120"/>
            <a:ext cx="2160000" cy="432088"/>
            <a:chOff x="5865104" y="4581192"/>
            <a:chExt cx="2160000" cy="432088"/>
          </a:xfrm>
        </p:grpSpPr>
        <p:sp>
          <p:nvSpPr>
            <p:cNvPr id="260" name="Скругленный прямоугольник 259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61" name="Скругленный прямоугольник 260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62" name="Скругленный прямоугольник 261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63" name="Скругленный прямоугольник 262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64" name="Скругленный прямоугольник 263"/>
            <p:cNvSpPr/>
            <p:nvPr/>
          </p:nvSpPr>
          <p:spPr>
            <a:xfrm>
              <a:off x="7593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20" name="Группа 219"/>
          <p:cNvGrpSpPr/>
          <p:nvPr/>
        </p:nvGrpSpPr>
        <p:grpSpPr>
          <a:xfrm>
            <a:off x="4565442" y="5301168"/>
            <a:ext cx="3888000" cy="432088"/>
            <a:chOff x="4569104" y="4581192"/>
            <a:chExt cx="3888000" cy="432088"/>
          </a:xfrm>
        </p:grpSpPr>
        <p:sp>
          <p:nvSpPr>
            <p:cNvPr id="245" name="Скругленный прямоугольник 244"/>
            <p:cNvSpPr/>
            <p:nvPr/>
          </p:nvSpPr>
          <p:spPr>
            <a:xfrm>
              <a:off x="456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46" name="Скругленный прямоугольник 245"/>
            <p:cNvSpPr/>
            <p:nvPr/>
          </p:nvSpPr>
          <p:spPr>
            <a:xfrm>
              <a:off x="5001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47" name="Скругленный прямоугольник 246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48" name="Скругленный прямоугольник 247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49" name="Скругленный прямоугольник 248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50" name="Скругленный прямоугольник 249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51" name="Скругленный прямоугольник 250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52" name="Скругленный прямоугольник 251"/>
            <p:cNvSpPr/>
            <p:nvPr/>
          </p:nvSpPr>
          <p:spPr>
            <a:xfrm>
              <a:off x="7593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53" name="Скругленный прямоугольник 252"/>
            <p:cNvSpPr/>
            <p:nvPr/>
          </p:nvSpPr>
          <p:spPr>
            <a:xfrm>
              <a:off x="802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21" name="Группа 220"/>
          <p:cNvGrpSpPr/>
          <p:nvPr/>
        </p:nvGrpSpPr>
        <p:grpSpPr>
          <a:xfrm>
            <a:off x="4142506" y="5733216"/>
            <a:ext cx="3456000" cy="432088"/>
            <a:chOff x="4137104" y="4581192"/>
            <a:chExt cx="3456000" cy="432088"/>
          </a:xfrm>
        </p:grpSpPr>
        <p:sp>
          <p:nvSpPr>
            <p:cNvPr id="222" name="Скругленный прямоугольник 221"/>
            <p:cNvSpPr/>
            <p:nvPr/>
          </p:nvSpPr>
          <p:spPr>
            <a:xfrm>
              <a:off x="413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23" name="Скругленный прямоугольник 222"/>
            <p:cNvSpPr/>
            <p:nvPr/>
          </p:nvSpPr>
          <p:spPr>
            <a:xfrm>
              <a:off x="456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24" name="Скругленный прямоугольник 223"/>
            <p:cNvSpPr/>
            <p:nvPr/>
          </p:nvSpPr>
          <p:spPr>
            <a:xfrm>
              <a:off x="5001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25" name="Скругленный прямоугольник 224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26" name="Скругленный прямоугольник 225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32" name="Скругленный прямоугольник 231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33" name="Скругленный прямоугольник 232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34" name="Скругленный прямоугольник 233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80" name="Группа 279"/>
          <p:cNvGrpSpPr/>
          <p:nvPr/>
        </p:nvGrpSpPr>
        <p:grpSpPr>
          <a:xfrm>
            <a:off x="4574506" y="6165264"/>
            <a:ext cx="3456000" cy="432088"/>
            <a:chOff x="4569104" y="4581192"/>
            <a:chExt cx="3456000" cy="432088"/>
          </a:xfrm>
        </p:grpSpPr>
        <p:sp>
          <p:nvSpPr>
            <p:cNvPr id="282" name="Скругленный прямоугольник 281"/>
            <p:cNvSpPr/>
            <p:nvPr/>
          </p:nvSpPr>
          <p:spPr>
            <a:xfrm>
              <a:off x="456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3" name="Скругленный прямоугольник 282"/>
            <p:cNvSpPr/>
            <p:nvPr/>
          </p:nvSpPr>
          <p:spPr>
            <a:xfrm>
              <a:off x="5001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4" name="Скругленный прямоугольник 283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5" name="Скругленный прямоугольник 284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6" name="Скругленный прямоугольник 285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7" name="Скругленный прямоугольник 286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8" name="Скругленный прямоугольник 287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9" name="Скругленный прямоугольник 288"/>
            <p:cNvSpPr/>
            <p:nvPr/>
          </p:nvSpPr>
          <p:spPr>
            <a:xfrm>
              <a:off x="7593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pic>
        <p:nvPicPr>
          <p:cNvPr id="4" name="Рисунок 3"/>
          <p:cNvPicPr preferRelativeResize="0">
            <a:picLocks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548" y="3168687"/>
            <a:ext cx="3600000" cy="2520000"/>
          </a:xfrm>
          <a:prstGeom prst="round2DiagRect">
            <a:avLst/>
          </a:prstGeom>
        </p:spPr>
      </p:pic>
      <p:pic>
        <p:nvPicPr>
          <p:cNvPr id="80" name="Рисунок 79"/>
          <p:cNvPicPr preferRelativeResize="0"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480" y="130153"/>
            <a:ext cx="1296000" cy="720000"/>
          </a:xfrm>
          <a:prstGeom prst="rect">
            <a:avLst/>
          </a:prstGeom>
        </p:spPr>
      </p:pic>
      <p:pic>
        <p:nvPicPr>
          <p:cNvPr id="81" name="Рисунок 80">
            <a:hlinkClick r:id="rId8" action="ppaction://hlinksldjump"/>
          </p:cNvPr>
          <p:cNvPicPr preferRelativeResize="0"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5847" y="1766790"/>
            <a:ext cx="1296000" cy="720000"/>
          </a:xfrm>
          <a:prstGeom prst="rect">
            <a:avLst/>
          </a:prstGeom>
        </p:spPr>
      </p:pic>
      <p:pic>
        <p:nvPicPr>
          <p:cNvPr id="82" name="Рисунок 81"/>
          <p:cNvPicPr preferRelativeResize="0">
            <a:picLocks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81" t="35207"/>
          <a:stretch/>
        </p:blipFill>
        <p:spPr>
          <a:xfrm rot="5400000">
            <a:off x="7873847" y="659262"/>
            <a:ext cx="720000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23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</p:childTnLst>
        </p:cTn>
      </p:par>
    </p:tnLst>
    <p:bldLst>
      <p:bldP spid="9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Рисунок 122"/>
          <p:cNvPicPr preferRelativeResize="0"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83" t="3113" r="43009" b="4364"/>
          <a:stretch/>
        </p:blipFill>
        <p:spPr>
          <a:xfrm flipH="1">
            <a:off x="35496" y="67282"/>
            <a:ext cx="1440160" cy="2137350"/>
          </a:xfrm>
          <a:prstGeom prst="rect">
            <a:avLst/>
          </a:prstGeom>
        </p:spPr>
      </p:pic>
      <p:sp>
        <p:nvSpPr>
          <p:cNvPr id="124" name="Скругленная прямоугольная выноска 123"/>
          <p:cNvSpPr/>
          <p:nvPr/>
        </p:nvSpPr>
        <p:spPr>
          <a:xfrm>
            <a:off x="2411760" y="150891"/>
            <a:ext cx="4318473" cy="2304000"/>
          </a:xfrm>
          <a:prstGeom prst="wedgeRoundRectCallout">
            <a:avLst>
              <a:gd name="adj1" fmla="val -66588"/>
              <a:gd name="adj2" fmla="val -18395"/>
              <a:gd name="adj3" fmla="val 16667"/>
            </a:avLst>
          </a:prstGeom>
          <a:solidFill>
            <a:srgbClr val="FFF3FB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2060"/>
                </a:solidFill>
              </a:rPr>
              <a:t>    На </a:t>
            </a:r>
            <a:r>
              <a:rPr lang="ru-RU" sz="2400" dirty="0">
                <a:solidFill>
                  <a:srgbClr val="002060"/>
                </a:solidFill>
              </a:rPr>
              <a:t>резиновом ходу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    Все </a:t>
            </a:r>
            <a:r>
              <a:rPr lang="ru-RU" sz="2400" dirty="0">
                <a:solidFill>
                  <a:srgbClr val="002060"/>
                </a:solidFill>
              </a:rPr>
              <a:t>дороги обойду.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    Я </a:t>
            </a:r>
            <a:r>
              <a:rPr lang="ru-RU" sz="2400" dirty="0">
                <a:solidFill>
                  <a:srgbClr val="002060"/>
                </a:solidFill>
              </a:rPr>
              <a:t>на стройке пригожусь,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    Я </a:t>
            </a:r>
            <a:r>
              <a:rPr lang="ru-RU" sz="2400" dirty="0">
                <a:solidFill>
                  <a:srgbClr val="002060"/>
                </a:solidFill>
              </a:rPr>
              <a:t>работы не боюсь.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    Мне </a:t>
            </a:r>
            <a:r>
              <a:rPr lang="ru-RU" sz="2400" dirty="0">
                <a:solidFill>
                  <a:srgbClr val="002060"/>
                </a:solidFill>
              </a:rPr>
              <a:t>открыты все пути.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    Вам </a:t>
            </a:r>
            <a:r>
              <a:rPr lang="ru-RU" sz="2400" dirty="0">
                <a:solidFill>
                  <a:srgbClr val="002060"/>
                </a:solidFill>
              </a:rPr>
              <a:t>со мной не по пути?</a:t>
            </a:r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4969349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5401349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В</a:t>
            </a:r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5833349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Т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6265349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О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6697349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Б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7129349" y="2657535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У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7561349" y="2657535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С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4" name="Стрелка вправо 93"/>
          <p:cNvSpPr/>
          <p:nvPr/>
        </p:nvSpPr>
        <p:spPr>
          <a:xfrm>
            <a:off x="3753742" y="4113112"/>
            <a:ext cx="324000" cy="216000"/>
          </a:xfrm>
          <a:prstGeom prst="rightArrow">
            <a:avLst/>
          </a:prstGeom>
          <a:solidFill>
            <a:srgbClr val="FF66CC"/>
          </a:solidFill>
          <a:ln>
            <a:solidFill>
              <a:srgbClr val="A41E9A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5" name="Группа 94"/>
          <p:cNvGrpSpPr/>
          <p:nvPr/>
        </p:nvGrpSpPr>
        <p:grpSpPr>
          <a:xfrm>
            <a:off x="4978413" y="3106698"/>
            <a:ext cx="3024000" cy="432088"/>
            <a:chOff x="5001104" y="4581192"/>
            <a:chExt cx="3024000" cy="432088"/>
          </a:xfrm>
        </p:grpSpPr>
        <p:sp>
          <p:nvSpPr>
            <p:cNvPr id="98" name="Скругленный прямоугольник 97"/>
            <p:cNvSpPr/>
            <p:nvPr/>
          </p:nvSpPr>
          <p:spPr>
            <a:xfrm>
              <a:off x="5001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К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99" name="Скругленный прямоугольник 98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О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00" name="Скругленный прямоугольник 99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Р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01" name="Скругленный прямоугольник 100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А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02" name="Скругленный прямоугольник 101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Б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03" name="Скругленный прямоугольник 102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Л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04" name="Скругленный прямоугольник 103"/>
            <p:cNvSpPr/>
            <p:nvPr/>
          </p:nvSpPr>
          <p:spPr>
            <a:xfrm>
              <a:off x="7593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Ь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108" name="Группа 107"/>
          <p:cNvGrpSpPr/>
          <p:nvPr/>
        </p:nvGrpSpPr>
        <p:grpSpPr>
          <a:xfrm>
            <a:off x="5405622" y="3555861"/>
            <a:ext cx="2160000" cy="432088"/>
            <a:chOff x="5433104" y="4581192"/>
            <a:chExt cx="2160000" cy="432088"/>
          </a:xfrm>
        </p:grpSpPr>
        <p:sp>
          <p:nvSpPr>
            <p:cNvPr id="112" name="Скругленный прямоугольник 111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К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13" name="Скругленный прямоугольник 112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А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14" name="Скругленный прямоугольник 113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Т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15" name="Скругленный прямоугольник 114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Е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16" name="Скругленный прямоугольник 115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Р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122" name="Скругленный прямоугольник 121"/>
          <p:cNvSpPr/>
          <p:nvPr/>
        </p:nvSpPr>
        <p:spPr>
          <a:xfrm>
            <a:off x="4118686" y="4005112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М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26" name="Скругленный прямоугольник 125"/>
          <p:cNvSpPr/>
          <p:nvPr/>
        </p:nvSpPr>
        <p:spPr>
          <a:xfrm>
            <a:off x="4550686" y="4005112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27" name="Скругленный прямоугольник 126"/>
          <p:cNvSpPr/>
          <p:nvPr/>
        </p:nvSpPr>
        <p:spPr>
          <a:xfrm>
            <a:off x="4982686" y="4005112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Ш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36" name="Скругленный прямоугольник 135"/>
          <p:cNvSpPr/>
          <p:nvPr/>
        </p:nvSpPr>
        <p:spPr>
          <a:xfrm>
            <a:off x="5414686" y="4005112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И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47" name="Скругленный прямоугольник 146"/>
          <p:cNvSpPr/>
          <p:nvPr/>
        </p:nvSpPr>
        <p:spPr>
          <a:xfrm>
            <a:off x="5846686" y="4005112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Н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58" name="Скругленный прямоугольник 157"/>
          <p:cNvSpPr/>
          <p:nvPr/>
        </p:nvSpPr>
        <p:spPr>
          <a:xfrm>
            <a:off x="6278686" y="4005112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grpSp>
        <p:nvGrpSpPr>
          <p:cNvPr id="214" name="Группа 213"/>
          <p:cNvGrpSpPr/>
          <p:nvPr/>
        </p:nvGrpSpPr>
        <p:grpSpPr>
          <a:xfrm>
            <a:off x="5857169" y="4434160"/>
            <a:ext cx="3018232" cy="435000"/>
            <a:chOff x="5865104" y="4578280"/>
            <a:chExt cx="3018232" cy="435000"/>
          </a:xfrm>
        </p:grpSpPr>
        <p:sp>
          <p:nvSpPr>
            <p:cNvPr id="272" name="Скругленный прямоугольник 271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3" name="Скругленный прямоугольник 272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4" name="Скругленный прямоугольник 273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5" name="Скругленный прямоугольник 274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6" name="Скругленный прямоугольник 275"/>
            <p:cNvSpPr/>
            <p:nvPr/>
          </p:nvSpPr>
          <p:spPr>
            <a:xfrm>
              <a:off x="7593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7" name="Скругленный прямоугольник 276"/>
            <p:cNvSpPr/>
            <p:nvPr/>
          </p:nvSpPr>
          <p:spPr>
            <a:xfrm>
              <a:off x="802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78" name="Скругленный прямоугольник 277"/>
            <p:cNvSpPr/>
            <p:nvPr/>
          </p:nvSpPr>
          <p:spPr>
            <a:xfrm>
              <a:off x="8451336" y="4578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19" name="Группа 218"/>
          <p:cNvGrpSpPr/>
          <p:nvPr/>
        </p:nvGrpSpPr>
        <p:grpSpPr>
          <a:xfrm>
            <a:off x="5866233" y="4869120"/>
            <a:ext cx="2160000" cy="432088"/>
            <a:chOff x="5865104" y="4581192"/>
            <a:chExt cx="2160000" cy="432088"/>
          </a:xfrm>
        </p:grpSpPr>
        <p:sp>
          <p:nvSpPr>
            <p:cNvPr id="260" name="Скругленный прямоугольник 259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61" name="Скругленный прямоугольник 260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62" name="Скругленный прямоугольник 261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63" name="Скругленный прямоугольник 262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64" name="Скругленный прямоугольник 263"/>
            <p:cNvSpPr/>
            <p:nvPr/>
          </p:nvSpPr>
          <p:spPr>
            <a:xfrm>
              <a:off x="7593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20" name="Группа 219"/>
          <p:cNvGrpSpPr/>
          <p:nvPr/>
        </p:nvGrpSpPr>
        <p:grpSpPr>
          <a:xfrm>
            <a:off x="4565442" y="5301168"/>
            <a:ext cx="3888000" cy="432088"/>
            <a:chOff x="4569104" y="4581192"/>
            <a:chExt cx="3888000" cy="432088"/>
          </a:xfrm>
        </p:grpSpPr>
        <p:sp>
          <p:nvSpPr>
            <p:cNvPr id="245" name="Скругленный прямоугольник 244"/>
            <p:cNvSpPr/>
            <p:nvPr/>
          </p:nvSpPr>
          <p:spPr>
            <a:xfrm>
              <a:off x="456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46" name="Скругленный прямоугольник 245"/>
            <p:cNvSpPr/>
            <p:nvPr/>
          </p:nvSpPr>
          <p:spPr>
            <a:xfrm>
              <a:off x="5001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47" name="Скругленный прямоугольник 246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48" name="Скругленный прямоугольник 247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49" name="Скругленный прямоугольник 248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50" name="Скругленный прямоугольник 249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51" name="Скругленный прямоугольник 250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52" name="Скругленный прямоугольник 251"/>
            <p:cNvSpPr/>
            <p:nvPr/>
          </p:nvSpPr>
          <p:spPr>
            <a:xfrm>
              <a:off x="7593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53" name="Скругленный прямоугольник 252"/>
            <p:cNvSpPr/>
            <p:nvPr/>
          </p:nvSpPr>
          <p:spPr>
            <a:xfrm>
              <a:off x="802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21" name="Группа 220"/>
          <p:cNvGrpSpPr/>
          <p:nvPr/>
        </p:nvGrpSpPr>
        <p:grpSpPr>
          <a:xfrm>
            <a:off x="4142506" y="5733216"/>
            <a:ext cx="3456000" cy="432088"/>
            <a:chOff x="4137104" y="4581192"/>
            <a:chExt cx="3456000" cy="432088"/>
          </a:xfrm>
        </p:grpSpPr>
        <p:sp>
          <p:nvSpPr>
            <p:cNvPr id="222" name="Скругленный прямоугольник 221"/>
            <p:cNvSpPr/>
            <p:nvPr/>
          </p:nvSpPr>
          <p:spPr>
            <a:xfrm>
              <a:off x="413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23" name="Скругленный прямоугольник 222"/>
            <p:cNvSpPr/>
            <p:nvPr/>
          </p:nvSpPr>
          <p:spPr>
            <a:xfrm>
              <a:off x="456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24" name="Скругленный прямоугольник 223"/>
            <p:cNvSpPr/>
            <p:nvPr/>
          </p:nvSpPr>
          <p:spPr>
            <a:xfrm>
              <a:off x="5001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25" name="Скругленный прямоугольник 224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26" name="Скругленный прямоугольник 225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32" name="Скругленный прямоугольник 231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33" name="Скругленный прямоугольник 232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34" name="Скругленный прямоугольник 233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80" name="Группа 279"/>
          <p:cNvGrpSpPr/>
          <p:nvPr/>
        </p:nvGrpSpPr>
        <p:grpSpPr>
          <a:xfrm>
            <a:off x="4574506" y="6165264"/>
            <a:ext cx="3456000" cy="432088"/>
            <a:chOff x="4569104" y="4581192"/>
            <a:chExt cx="3456000" cy="432088"/>
          </a:xfrm>
        </p:grpSpPr>
        <p:sp>
          <p:nvSpPr>
            <p:cNvPr id="282" name="Скругленный прямоугольник 281"/>
            <p:cNvSpPr/>
            <p:nvPr/>
          </p:nvSpPr>
          <p:spPr>
            <a:xfrm>
              <a:off x="456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3" name="Скругленный прямоугольник 282"/>
            <p:cNvSpPr/>
            <p:nvPr/>
          </p:nvSpPr>
          <p:spPr>
            <a:xfrm>
              <a:off x="5001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4" name="Скругленный прямоугольник 283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5" name="Скругленный прямоугольник 284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6" name="Скругленный прямоугольник 285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7" name="Скругленный прямоугольник 286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8" name="Скругленный прямоугольник 287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9" name="Скругленный прямоугольник 288"/>
            <p:cNvSpPr/>
            <p:nvPr/>
          </p:nvSpPr>
          <p:spPr>
            <a:xfrm>
              <a:off x="7593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pic>
        <p:nvPicPr>
          <p:cNvPr id="4" name="Рисунок 3"/>
          <p:cNvPicPr preferRelativeResize="0"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168218"/>
            <a:ext cx="3600000" cy="2520000"/>
          </a:xfrm>
          <a:prstGeom prst="round2DiagRect">
            <a:avLst/>
          </a:prstGeom>
        </p:spPr>
      </p:pic>
      <p:pic>
        <p:nvPicPr>
          <p:cNvPr id="80" name="Рисунок 79"/>
          <p:cNvPicPr preferRelativeResize="0"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480" y="130153"/>
            <a:ext cx="1296000" cy="720000"/>
          </a:xfrm>
          <a:prstGeom prst="rect">
            <a:avLst/>
          </a:prstGeom>
        </p:spPr>
      </p:pic>
      <p:pic>
        <p:nvPicPr>
          <p:cNvPr id="81" name="Рисунок 80"/>
          <p:cNvPicPr preferRelativeResize="0"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5847" y="1766790"/>
            <a:ext cx="1296000" cy="720000"/>
          </a:xfrm>
          <a:prstGeom prst="rect">
            <a:avLst/>
          </a:prstGeom>
        </p:spPr>
      </p:pic>
      <p:pic>
        <p:nvPicPr>
          <p:cNvPr id="82" name="Рисунок 81">
            <a:hlinkClick r:id="rId8" action="ppaction://hlinksldjump"/>
          </p:cNvPr>
          <p:cNvPicPr preferRelativeResize="0">
            <a:picLocks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81" t="35207"/>
          <a:stretch/>
        </p:blipFill>
        <p:spPr>
          <a:xfrm rot="5400000">
            <a:off x="7873847" y="659262"/>
            <a:ext cx="720000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610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</p:childTnLst>
        </p:cTn>
      </p:par>
    </p:tnLst>
    <p:bldLst>
      <p:bldP spid="9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Рисунок 122"/>
          <p:cNvPicPr preferRelativeResize="0"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83" t="3113" r="43009" b="4364"/>
          <a:stretch/>
        </p:blipFill>
        <p:spPr>
          <a:xfrm flipH="1">
            <a:off x="35496" y="67282"/>
            <a:ext cx="1440160" cy="2137350"/>
          </a:xfrm>
          <a:prstGeom prst="rect">
            <a:avLst/>
          </a:prstGeom>
        </p:spPr>
      </p:pic>
      <p:sp>
        <p:nvSpPr>
          <p:cNvPr id="124" name="Скругленная прямоугольная выноска 123"/>
          <p:cNvSpPr/>
          <p:nvPr/>
        </p:nvSpPr>
        <p:spPr>
          <a:xfrm>
            <a:off x="2411760" y="150891"/>
            <a:ext cx="4309409" cy="2304000"/>
          </a:xfrm>
          <a:prstGeom prst="wedgeRoundRectCallout">
            <a:avLst>
              <a:gd name="adj1" fmla="val -66799"/>
              <a:gd name="adj2" fmla="val -20703"/>
              <a:gd name="adj3" fmla="val 16667"/>
            </a:avLst>
          </a:prstGeom>
          <a:solidFill>
            <a:srgbClr val="FFF3FB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 dirty="0" smtClean="0">
              <a:solidFill>
                <a:srgbClr val="002060"/>
              </a:solidFill>
            </a:endParaRPr>
          </a:p>
          <a:p>
            <a:r>
              <a:rPr lang="ru-RU" sz="2400" dirty="0" smtClean="0">
                <a:solidFill>
                  <a:srgbClr val="002060"/>
                </a:solidFill>
              </a:rPr>
              <a:t>    Очень</a:t>
            </a:r>
            <a:r>
              <a:rPr lang="ru-RU" sz="2400" dirty="0">
                <a:solidFill>
                  <a:srgbClr val="002060"/>
                </a:solidFill>
              </a:rPr>
              <a:t>, длинный и могучий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    Он </a:t>
            </a:r>
            <a:r>
              <a:rPr lang="ru-RU" sz="2400" dirty="0">
                <a:solidFill>
                  <a:srgbClr val="002060"/>
                </a:solidFill>
              </a:rPr>
              <a:t>летит, пронзая тучи.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    Громко </a:t>
            </a:r>
            <a:r>
              <a:rPr lang="ru-RU" sz="2400" dirty="0">
                <a:solidFill>
                  <a:srgbClr val="002060"/>
                </a:solidFill>
              </a:rPr>
              <a:t>в облаках </a:t>
            </a:r>
            <a:r>
              <a:rPr lang="ru-RU" sz="2400" dirty="0" smtClean="0">
                <a:solidFill>
                  <a:srgbClr val="002060"/>
                </a:solidFill>
              </a:rPr>
              <a:t>ревёт,</a:t>
            </a:r>
            <a:endParaRPr lang="ru-RU" sz="2400" dirty="0">
              <a:solidFill>
                <a:srgbClr val="002060"/>
              </a:solidFill>
            </a:endParaRPr>
          </a:p>
          <a:p>
            <a:r>
              <a:rPr lang="ru-RU" sz="2400" dirty="0" smtClean="0">
                <a:solidFill>
                  <a:srgbClr val="002060"/>
                </a:solidFill>
              </a:rPr>
              <a:t>    Пассажиров </a:t>
            </a:r>
            <a:r>
              <a:rPr lang="ru-RU" sz="2400" dirty="0">
                <a:solidFill>
                  <a:srgbClr val="002060"/>
                </a:solidFill>
              </a:rPr>
              <a:t>он везёт. </a:t>
            </a:r>
            <a:endParaRPr lang="ru-RU" sz="2400" dirty="0" smtClean="0">
              <a:solidFill>
                <a:srgbClr val="002060"/>
              </a:solidFill>
            </a:endParaRPr>
          </a:p>
          <a:p>
            <a:r>
              <a:rPr lang="ru-RU" sz="2400" dirty="0" smtClean="0">
                <a:solidFill>
                  <a:srgbClr val="002060"/>
                </a:solidFill>
              </a:rPr>
              <a:t>    Для </a:t>
            </a:r>
            <a:r>
              <a:rPr lang="ru-RU" sz="2400" dirty="0">
                <a:solidFill>
                  <a:srgbClr val="002060"/>
                </a:solidFill>
              </a:rPr>
              <a:t>него родимый дом </a:t>
            </a:r>
            <a:r>
              <a:rPr lang="ru-RU" sz="2400" dirty="0" smtClean="0">
                <a:solidFill>
                  <a:srgbClr val="002060"/>
                </a:solidFill>
              </a:rPr>
              <a:t>– 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    Это </a:t>
            </a:r>
            <a:r>
              <a:rPr lang="ru-RU" sz="2400" dirty="0">
                <a:solidFill>
                  <a:srgbClr val="002060"/>
                </a:solidFill>
              </a:rPr>
              <a:t>наш аэродром.</a:t>
            </a:r>
          </a:p>
          <a:p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4969349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5401349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В</a:t>
            </a:r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5833349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Т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6265349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О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6697349" y="2657623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Б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7129349" y="2657535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У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7561349" y="2657535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С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4" name="Стрелка вправо 93"/>
          <p:cNvSpPr/>
          <p:nvPr/>
        </p:nvSpPr>
        <p:spPr>
          <a:xfrm>
            <a:off x="5494718" y="4545160"/>
            <a:ext cx="324000" cy="216000"/>
          </a:xfrm>
          <a:prstGeom prst="rightArrow">
            <a:avLst/>
          </a:prstGeom>
          <a:solidFill>
            <a:srgbClr val="FF66CC"/>
          </a:solidFill>
          <a:ln>
            <a:solidFill>
              <a:srgbClr val="A41E9A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5" name="Группа 94"/>
          <p:cNvGrpSpPr/>
          <p:nvPr/>
        </p:nvGrpSpPr>
        <p:grpSpPr>
          <a:xfrm>
            <a:off x="4978413" y="3106698"/>
            <a:ext cx="3024000" cy="432088"/>
            <a:chOff x="5001104" y="4581192"/>
            <a:chExt cx="3024000" cy="432088"/>
          </a:xfrm>
        </p:grpSpPr>
        <p:sp>
          <p:nvSpPr>
            <p:cNvPr id="98" name="Скругленный прямоугольник 97"/>
            <p:cNvSpPr/>
            <p:nvPr/>
          </p:nvSpPr>
          <p:spPr>
            <a:xfrm>
              <a:off x="5001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К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99" name="Скругленный прямоугольник 98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О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00" name="Скругленный прямоугольник 99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Р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01" name="Скругленный прямоугольник 100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А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02" name="Скругленный прямоугольник 101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Б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03" name="Скругленный прямоугольник 102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Л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04" name="Скругленный прямоугольник 103"/>
            <p:cNvSpPr/>
            <p:nvPr/>
          </p:nvSpPr>
          <p:spPr>
            <a:xfrm>
              <a:off x="7593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Ь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108" name="Группа 107"/>
          <p:cNvGrpSpPr/>
          <p:nvPr/>
        </p:nvGrpSpPr>
        <p:grpSpPr>
          <a:xfrm>
            <a:off x="5405622" y="3555861"/>
            <a:ext cx="2160000" cy="432088"/>
            <a:chOff x="5433104" y="4581192"/>
            <a:chExt cx="2160000" cy="432088"/>
          </a:xfrm>
        </p:grpSpPr>
        <p:sp>
          <p:nvSpPr>
            <p:cNvPr id="112" name="Скругленный прямоугольник 111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К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13" name="Скругленный прямоугольник 112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А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14" name="Скругленный прямоугольник 113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Т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15" name="Скругленный прямоугольник 114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Е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16" name="Скругленный прямоугольник 115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Р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121" name="Группа 120"/>
          <p:cNvGrpSpPr/>
          <p:nvPr/>
        </p:nvGrpSpPr>
        <p:grpSpPr>
          <a:xfrm>
            <a:off x="4118686" y="4005112"/>
            <a:ext cx="2592000" cy="432000"/>
            <a:chOff x="4137104" y="4581280"/>
            <a:chExt cx="2592000" cy="432000"/>
          </a:xfrm>
        </p:grpSpPr>
        <p:sp>
          <p:nvSpPr>
            <p:cNvPr id="122" name="Скругленный прямоугольник 121"/>
            <p:cNvSpPr/>
            <p:nvPr/>
          </p:nvSpPr>
          <p:spPr>
            <a:xfrm>
              <a:off x="413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М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26" name="Скругленный прямоугольник 125"/>
            <p:cNvSpPr/>
            <p:nvPr/>
          </p:nvSpPr>
          <p:spPr>
            <a:xfrm>
              <a:off x="456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А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27" name="Скругленный прямоугольник 126"/>
            <p:cNvSpPr/>
            <p:nvPr/>
          </p:nvSpPr>
          <p:spPr>
            <a:xfrm>
              <a:off x="5001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Ш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36" name="Скругленный прямоугольник 135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И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47" name="Скругленный прямоугольник 146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Н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58" name="Скругленный прямоугольник 157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А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272" name="Скругленный прямоугольник 271"/>
          <p:cNvSpPr/>
          <p:nvPr/>
        </p:nvSpPr>
        <p:spPr>
          <a:xfrm>
            <a:off x="5857169" y="4437160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С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73" name="Скругленный прямоугольник 272"/>
          <p:cNvSpPr/>
          <p:nvPr/>
        </p:nvSpPr>
        <p:spPr>
          <a:xfrm>
            <a:off x="6289169" y="4437160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74" name="Скругленный прямоугольник 273"/>
          <p:cNvSpPr/>
          <p:nvPr/>
        </p:nvSpPr>
        <p:spPr>
          <a:xfrm>
            <a:off x="6721169" y="4437160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М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75" name="Скругленный прямоугольник 274"/>
          <p:cNvSpPr/>
          <p:nvPr/>
        </p:nvSpPr>
        <p:spPr>
          <a:xfrm>
            <a:off x="7153169" y="4437072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О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76" name="Скругленный прямоугольник 275"/>
          <p:cNvSpPr/>
          <p:nvPr/>
        </p:nvSpPr>
        <p:spPr>
          <a:xfrm>
            <a:off x="7585169" y="4437072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Л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77" name="Скругленный прямоугольник 276"/>
          <p:cNvSpPr/>
          <p:nvPr/>
        </p:nvSpPr>
        <p:spPr>
          <a:xfrm>
            <a:off x="8017169" y="4437160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Ё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78" name="Скругленный прямоугольник 277"/>
          <p:cNvSpPr/>
          <p:nvPr/>
        </p:nvSpPr>
        <p:spPr>
          <a:xfrm>
            <a:off x="8443401" y="4434160"/>
            <a:ext cx="432000" cy="432000"/>
          </a:xfrm>
          <a:prstGeom prst="roundRect">
            <a:avLst/>
          </a:prstGeom>
          <a:solidFill>
            <a:srgbClr val="FFE5F6"/>
          </a:solidFill>
          <a:ln>
            <a:solidFill>
              <a:srgbClr val="FF66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Т</a:t>
            </a:r>
            <a:endParaRPr lang="ru-RU" sz="2400" b="1" dirty="0">
              <a:solidFill>
                <a:srgbClr val="002060"/>
              </a:solidFill>
            </a:endParaRPr>
          </a:p>
        </p:txBody>
      </p:sp>
      <p:grpSp>
        <p:nvGrpSpPr>
          <p:cNvPr id="219" name="Группа 218"/>
          <p:cNvGrpSpPr/>
          <p:nvPr/>
        </p:nvGrpSpPr>
        <p:grpSpPr>
          <a:xfrm>
            <a:off x="5866233" y="4869120"/>
            <a:ext cx="2160000" cy="432088"/>
            <a:chOff x="5865104" y="4581192"/>
            <a:chExt cx="2160000" cy="432088"/>
          </a:xfrm>
        </p:grpSpPr>
        <p:sp>
          <p:nvSpPr>
            <p:cNvPr id="260" name="Скругленный прямоугольник 259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61" name="Скругленный прямоугольник 260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62" name="Скругленный прямоугольник 261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63" name="Скругленный прямоугольник 262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64" name="Скругленный прямоугольник 263"/>
            <p:cNvSpPr/>
            <p:nvPr/>
          </p:nvSpPr>
          <p:spPr>
            <a:xfrm>
              <a:off x="7593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20" name="Группа 219"/>
          <p:cNvGrpSpPr/>
          <p:nvPr/>
        </p:nvGrpSpPr>
        <p:grpSpPr>
          <a:xfrm>
            <a:off x="4565442" y="5301168"/>
            <a:ext cx="3888000" cy="432088"/>
            <a:chOff x="4569104" y="4581192"/>
            <a:chExt cx="3888000" cy="432088"/>
          </a:xfrm>
        </p:grpSpPr>
        <p:sp>
          <p:nvSpPr>
            <p:cNvPr id="245" name="Скругленный прямоугольник 244"/>
            <p:cNvSpPr/>
            <p:nvPr/>
          </p:nvSpPr>
          <p:spPr>
            <a:xfrm>
              <a:off x="456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46" name="Скругленный прямоугольник 245"/>
            <p:cNvSpPr/>
            <p:nvPr/>
          </p:nvSpPr>
          <p:spPr>
            <a:xfrm>
              <a:off x="5001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47" name="Скругленный прямоугольник 246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48" name="Скругленный прямоугольник 247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49" name="Скругленный прямоугольник 248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50" name="Скругленный прямоугольник 249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51" name="Скругленный прямоугольник 250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52" name="Скругленный прямоугольник 251"/>
            <p:cNvSpPr/>
            <p:nvPr/>
          </p:nvSpPr>
          <p:spPr>
            <a:xfrm>
              <a:off x="7593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53" name="Скругленный прямоугольник 252"/>
            <p:cNvSpPr/>
            <p:nvPr/>
          </p:nvSpPr>
          <p:spPr>
            <a:xfrm>
              <a:off x="802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21" name="Группа 220"/>
          <p:cNvGrpSpPr/>
          <p:nvPr/>
        </p:nvGrpSpPr>
        <p:grpSpPr>
          <a:xfrm>
            <a:off x="4142506" y="5733216"/>
            <a:ext cx="3456000" cy="432088"/>
            <a:chOff x="4137104" y="4581192"/>
            <a:chExt cx="3456000" cy="432088"/>
          </a:xfrm>
        </p:grpSpPr>
        <p:sp>
          <p:nvSpPr>
            <p:cNvPr id="222" name="Скругленный прямоугольник 221"/>
            <p:cNvSpPr/>
            <p:nvPr/>
          </p:nvSpPr>
          <p:spPr>
            <a:xfrm>
              <a:off x="413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23" name="Скругленный прямоугольник 222"/>
            <p:cNvSpPr/>
            <p:nvPr/>
          </p:nvSpPr>
          <p:spPr>
            <a:xfrm>
              <a:off x="456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24" name="Скругленный прямоугольник 223"/>
            <p:cNvSpPr/>
            <p:nvPr/>
          </p:nvSpPr>
          <p:spPr>
            <a:xfrm>
              <a:off x="5001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25" name="Скругленный прямоугольник 224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26" name="Скругленный прямоугольник 225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32" name="Скругленный прямоугольник 231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33" name="Скругленный прямоугольник 232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34" name="Скругленный прямоугольник 233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80" name="Группа 279"/>
          <p:cNvGrpSpPr/>
          <p:nvPr/>
        </p:nvGrpSpPr>
        <p:grpSpPr>
          <a:xfrm>
            <a:off x="4574506" y="6165264"/>
            <a:ext cx="3456000" cy="432088"/>
            <a:chOff x="4569104" y="4581192"/>
            <a:chExt cx="3456000" cy="432088"/>
          </a:xfrm>
        </p:grpSpPr>
        <p:sp>
          <p:nvSpPr>
            <p:cNvPr id="282" name="Скругленный прямоугольник 281"/>
            <p:cNvSpPr/>
            <p:nvPr/>
          </p:nvSpPr>
          <p:spPr>
            <a:xfrm>
              <a:off x="456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3" name="Скругленный прямоугольник 282"/>
            <p:cNvSpPr/>
            <p:nvPr/>
          </p:nvSpPr>
          <p:spPr>
            <a:xfrm>
              <a:off x="5001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4" name="Скругленный прямоугольник 283"/>
            <p:cNvSpPr/>
            <p:nvPr/>
          </p:nvSpPr>
          <p:spPr>
            <a:xfrm>
              <a:off x="5433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5" name="Скругленный прямоугольник 284"/>
            <p:cNvSpPr/>
            <p:nvPr/>
          </p:nvSpPr>
          <p:spPr>
            <a:xfrm>
              <a:off x="5865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6" name="Скругленный прямоугольник 285"/>
            <p:cNvSpPr/>
            <p:nvPr/>
          </p:nvSpPr>
          <p:spPr>
            <a:xfrm>
              <a:off x="6297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7" name="Скругленный прямоугольник 286"/>
            <p:cNvSpPr/>
            <p:nvPr/>
          </p:nvSpPr>
          <p:spPr>
            <a:xfrm>
              <a:off x="6729104" y="4581280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8" name="Скругленный прямоугольник 287"/>
            <p:cNvSpPr/>
            <p:nvPr/>
          </p:nvSpPr>
          <p:spPr>
            <a:xfrm>
              <a:off x="7161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289" name="Скругленный прямоугольник 288"/>
            <p:cNvSpPr/>
            <p:nvPr/>
          </p:nvSpPr>
          <p:spPr>
            <a:xfrm>
              <a:off x="7593104" y="4581192"/>
              <a:ext cx="432000" cy="432000"/>
            </a:xfrm>
            <a:prstGeom prst="roundRect">
              <a:avLst/>
            </a:prstGeom>
            <a:solidFill>
              <a:srgbClr val="FFE5F6"/>
            </a:solidFill>
            <a:ln>
              <a:solidFill>
                <a:srgbClr val="FF66CC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pic>
        <p:nvPicPr>
          <p:cNvPr id="4" name="Рисунок 3"/>
          <p:cNvPicPr preferRelativeResize="0">
            <a:picLocks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149" t="8154" r="12697" b="13633"/>
          <a:stretch/>
        </p:blipFill>
        <p:spPr>
          <a:xfrm>
            <a:off x="251520" y="3213168"/>
            <a:ext cx="3600400" cy="2520000"/>
          </a:xfrm>
          <a:prstGeom prst="round2DiagRect">
            <a:avLst/>
          </a:prstGeom>
        </p:spPr>
      </p:pic>
      <p:pic>
        <p:nvPicPr>
          <p:cNvPr id="80" name="Рисунок 79">
            <a:hlinkClick r:id="rId7" action="ppaction://hlinksldjump"/>
          </p:cNvPr>
          <p:cNvPicPr preferRelativeResize="0"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480" y="130153"/>
            <a:ext cx="1296000" cy="720000"/>
          </a:xfrm>
          <a:prstGeom prst="rect">
            <a:avLst/>
          </a:prstGeom>
        </p:spPr>
      </p:pic>
      <p:pic>
        <p:nvPicPr>
          <p:cNvPr id="81" name="Рисунок 80"/>
          <p:cNvPicPr preferRelativeResize="0"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5847" y="1766790"/>
            <a:ext cx="1296000" cy="720000"/>
          </a:xfrm>
          <a:prstGeom prst="rect">
            <a:avLst/>
          </a:prstGeom>
        </p:spPr>
      </p:pic>
      <p:pic>
        <p:nvPicPr>
          <p:cNvPr id="82" name="Рисунок 81"/>
          <p:cNvPicPr preferRelativeResize="0">
            <a:picLocks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81" t="35207"/>
          <a:stretch/>
        </p:blipFill>
        <p:spPr>
          <a:xfrm rot="5400000">
            <a:off x="7873847" y="659262"/>
            <a:ext cx="720000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051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</p:childTnLst>
        </p:cTn>
      </p:par>
    </p:tnLst>
    <p:bldLst>
      <p:bldP spid="9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1512</TotalTime>
  <Words>1216</Words>
  <Application>Microsoft Office PowerPoint</Application>
  <PresentationFormat>Экран (4:3)</PresentationFormat>
  <Paragraphs>468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Интерактивный кроссворд «Транспорт»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Попова</dc:creator>
  <cp:lastModifiedBy>Пользователь</cp:lastModifiedBy>
  <cp:revision>76</cp:revision>
  <dcterms:created xsi:type="dcterms:W3CDTF">2019-12-11T07:08:50Z</dcterms:created>
  <dcterms:modified xsi:type="dcterms:W3CDTF">2023-10-06T01:16:35Z</dcterms:modified>
</cp:coreProperties>
</file>